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38"/>
  </p:notesMasterIdLst>
  <p:handoutMasterIdLst>
    <p:handoutMasterId r:id="rId139"/>
  </p:handoutMasterIdLst>
  <p:sldIdLst>
    <p:sldId id="439" r:id="rId2"/>
    <p:sldId id="676" r:id="rId3"/>
    <p:sldId id="905" r:id="rId4"/>
    <p:sldId id="932" r:id="rId5"/>
    <p:sldId id="680" r:id="rId6"/>
    <p:sldId id="713" r:id="rId7"/>
    <p:sldId id="679" r:id="rId8"/>
    <p:sldId id="703" r:id="rId9"/>
    <p:sldId id="933" r:id="rId10"/>
    <p:sldId id="709" r:id="rId11"/>
    <p:sldId id="716" r:id="rId12"/>
    <p:sldId id="704" r:id="rId13"/>
    <p:sldId id="705" r:id="rId14"/>
    <p:sldId id="706" r:id="rId15"/>
    <p:sldId id="934" r:id="rId16"/>
    <p:sldId id="725" r:id="rId17"/>
    <p:sldId id="935" r:id="rId18"/>
    <p:sldId id="939" r:id="rId19"/>
    <p:sldId id="904" r:id="rId20"/>
    <p:sldId id="718" r:id="rId21"/>
    <p:sldId id="719" r:id="rId22"/>
    <p:sldId id="720" r:id="rId23"/>
    <p:sldId id="721" r:id="rId24"/>
    <p:sldId id="722" r:id="rId25"/>
    <p:sldId id="723" r:id="rId26"/>
    <p:sldId id="724" r:id="rId27"/>
    <p:sldId id="940" r:id="rId28"/>
    <p:sldId id="728" r:id="rId29"/>
    <p:sldId id="729" r:id="rId30"/>
    <p:sldId id="730" r:id="rId31"/>
    <p:sldId id="731" r:id="rId32"/>
    <p:sldId id="732" r:id="rId33"/>
    <p:sldId id="733" r:id="rId34"/>
    <p:sldId id="941" r:id="rId35"/>
    <p:sldId id="735" r:id="rId36"/>
    <p:sldId id="736" r:id="rId37"/>
    <p:sldId id="942" r:id="rId38"/>
    <p:sldId id="738" r:id="rId39"/>
    <p:sldId id="739" r:id="rId40"/>
    <p:sldId id="740" r:id="rId41"/>
    <p:sldId id="741" r:id="rId42"/>
    <p:sldId id="742" r:id="rId43"/>
    <p:sldId id="743" r:id="rId44"/>
    <p:sldId id="744" r:id="rId45"/>
    <p:sldId id="745" r:id="rId46"/>
    <p:sldId id="943" r:id="rId47"/>
    <p:sldId id="832" r:id="rId48"/>
    <p:sldId id="944" r:id="rId49"/>
    <p:sldId id="945" r:id="rId50"/>
    <p:sldId id="882" r:id="rId51"/>
    <p:sldId id="947" r:id="rId52"/>
    <p:sldId id="948" r:id="rId53"/>
    <p:sldId id="946" r:id="rId54"/>
    <p:sldId id="949" r:id="rId55"/>
    <p:sldId id="951" r:id="rId56"/>
    <p:sldId id="835" r:id="rId57"/>
    <p:sldId id="837" r:id="rId58"/>
    <p:sldId id="952" r:id="rId59"/>
    <p:sldId id="834" r:id="rId60"/>
    <p:sldId id="839" r:id="rId61"/>
    <p:sldId id="953" r:id="rId62"/>
    <p:sldId id="841" r:id="rId63"/>
    <p:sldId id="954" r:id="rId64"/>
    <p:sldId id="843" r:id="rId65"/>
    <p:sldId id="955" r:id="rId66"/>
    <p:sldId id="844" r:id="rId67"/>
    <p:sldId id="956" r:id="rId68"/>
    <p:sldId id="845" r:id="rId69"/>
    <p:sldId id="846" r:id="rId70"/>
    <p:sldId id="929" r:id="rId71"/>
    <p:sldId id="930" r:id="rId72"/>
    <p:sldId id="847" r:id="rId73"/>
    <p:sldId id="931" r:id="rId74"/>
    <p:sldId id="848" r:id="rId75"/>
    <p:sldId id="957" r:id="rId76"/>
    <p:sldId id="849" r:id="rId77"/>
    <p:sldId id="850" r:id="rId78"/>
    <p:sldId id="958" r:id="rId79"/>
    <p:sldId id="926" r:id="rId80"/>
    <p:sldId id="927" r:id="rId81"/>
    <p:sldId id="959" r:id="rId82"/>
    <p:sldId id="851" r:id="rId83"/>
    <p:sldId id="852" r:id="rId84"/>
    <p:sldId id="853" r:id="rId85"/>
    <p:sldId id="960" r:id="rId86"/>
    <p:sldId id="854" r:id="rId87"/>
    <p:sldId id="855" r:id="rId88"/>
    <p:sldId id="856" r:id="rId89"/>
    <p:sldId id="857" r:id="rId90"/>
    <p:sldId id="961" r:id="rId91"/>
    <p:sldId id="773" r:id="rId92"/>
    <p:sldId id="962" r:id="rId93"/>
    <p:sldId id="886" r:id="rId94"/>
    <p:sldId id="887" r:id="rId95"/>
    <p:sldId id="778" r:id="rId96"/>
    <p:sldId id="963" r:id="rId97"/>
    <p:sldId id="781" r:id="rId98"/>
    <p:sldId id="964" r:id="rId99"/>
    <p:sldId id="783" r:id="rId100"/>
    <p:sldId id="786" r:id="rId101"/>
    <p:sldId id="925" r:id="rId102"/>
    <p:sldId id="965" r:id="rId103"/>
    <p:sldId id="787" r:id="rId104"/>
    <p:sldId id="788" r:id="rId105"/>
    <p:sldId id="966" r:id="rId106"/>
    <p:sldId id="682" r:id="rId107"/>
    <p:sldId id="892" r:id="rId108"/>
    <p:sldId id="893" r:id="rId109"/>
    <p:sldId id="694" r:id="rId110"/>
    <p:sldId id="695" r:id="rId111"/>
    <p:sldId id="895" r:id="rId112"/>
    <p:sldId id="696" r:id="rId113"/>
    <p:sldId id="900" r:id="rId114"/>
    <p:sldId id="894" r:id="rId115"/>
    <p:sldId id="928" r:id="rId116"/>
    <p:sldId id="896" r:id="rId117"/>
    <p:sldId id="898" r:id="rId118"/>
    <p:sldId id="697" r:id="rId119"/>
    <p:sldId id="967" r:id="rId120"/>
    <p:sldId id="698" r:id="rId121"/>
    <p:sldId id="699" r:id="rId122"/>
    <p:sldId id="708" r:id="rId123"/>
    <p:sldId id="968" r:id="rId124"/>
    <p:sldId id="969" r:id="rId125"/>
    <p:sldId id="970" r:id="rId126"/>
    <p:sldId id="971" r:id="rId127"/>
    <p:sldId id="972" r:id="rId128"/>
    <p:sldId id="973" r:id="rId129"/>
    <p:sldId id="974" r:id="rId130"/>
    <p:sldId id="975" r:id="rId131"/>
    <p:sldId id="976" r:id="rId132"/>
    <p:sldId id="977" r:id="rId133"/>
    <p:sldId id="978" r:id="rId134"/>
    <p:sldId id="979" r:id="rId135"/>
    <p:sldId id="980" r:id="rId136"/>
    <p:sldId id="707" r:id="rId137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9pPr>
  </p:defaultTextStyle>
  <p:modifyVerifier cryptProviderType="rsaAES" cryptAlgorithmClass="hash" cryptAlgorithmType="typeAny" cryptAlgorithmSid="14" spinCount="100000" saltData="ucJmjA3LyOejColSpUAXmw==" hashData="Fe+iZqZyi53pomuQJCuBs2TYt73zO39U0fu39JdOjATnMnda/YDhenqKEWLr+lghH3eebH+EXbnGgd5mwiNCEg=="/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FFFD82"/>
    <a:srgbClr val="1B998B"/>
    <a:srgbClr val="D2DEEF"/>
    <a:srgbClr val="EAEFF7"/>
    <a:srgbClr val="0066FF"/>
    <a:srgbClr val="4472C4"/>
    <a:srgbClr val="0070C0"/>
    <a:srgbClr val="55D9D3"/>
    <a:srgbClr val="3C7B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87" autoAdjust="0"/>
    <p:restoredTop sz="85482" autoAdjust="0"/>
  </p:normalViewPr>
  <p:slideViewPr>
    <p:cSldViewPr>
      <p:cViewPr varScale="1">
        <p:scale>
          <a:sx n="85" d="100"/>
          <a:sy n="85" d="100"/>
        </p:scale>
        <p:origin x="867" y="60"/>
      </p:cViewPr>
      <p:guideLst>
        <p:guide pos="2880"/>
        <p:guide orient="horz" pos="2160"/>
      </p:guideLst>
    </p:cSldViewPr>
  </p:slideViewPr>
  <p:outlineViewPr>
    <p:cViewPr>
      <p:scale>
        <a:sx n="33" d="100"/>
        <a:sy n="33" d="100"/>
      </p:scale>
      <p:origin x="0" y="-15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2280" y="6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handoutMaster" Target="handoutMasters/handout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78932C-8C37-49E0-91E7-9B62CE34B1F7}" type="datetimeFigureOut">
              <a:rPr lang="zh-CN" altLang="en-US" smtClean="0"/>
              <a:t>2024/2/26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E7CF6E-9FB8-447C-91C7-AEBC91D8CB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hangingPunct="0">
              <a:defRPr sz="1200">
                <a:latin typeface="Calibri" panose="020F050202020403020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hangingPunct="0">
              <a:defRPr sz="1200">
                <a:latin typeface="Calibri" panose="020F050202020403020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D63082C-D9FC-4144-9E95-4F8267D7FCC9}" type="datetimeFigureOut">
              <a:rPr lang="en-US"/>
              <a:t>2/26/2024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  <a:endParaRPr lang="en-US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hangingPunct="0">
              <a:defRPr sz="1200">
                <a:latin typeface="Calibri" panose="020F050202020403020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0" hangingPunct="0">
              <a:defRPr sz="1200">
                <a:latin typeface="Calibri" panose="020F050202020403020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5D9548A5-B1AB-3F4F-9770-E08DEE99858B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ea typeface="宋体" panose="02010600030101010101" pitchFamily="2" charset="-122"/>
            </a:endParaRP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358C0F6F-2FB0-3A4F-8E90-044F055463D9}" type="slidenum">
              <a:rPr lang="en-US" altLang="zh-CN"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9126092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100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9703286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101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802931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102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2792331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103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772774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104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353694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105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3979225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106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236606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107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373403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108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282127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109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2520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98183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660651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505329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544234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9266752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771304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051882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498008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316563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964824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636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778942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392421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77419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6833002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4651473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527808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266095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642442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301407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9105898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6879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441012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30351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2261469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078066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679726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518663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9972392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ea typeface="宋体" panose="02010600030101010101" pitchFamily="2" charset="-122"/>
            </a:endParaRP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358C0F6F-2FB0-3A4F-8E90-044F055463D9}" type="slidenum">
              <a:rPr lang="en-US" altLang="zh-CN"/>
              <a:t>136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78597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438152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71975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29880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16956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20531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51867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44599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65588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173559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65133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57767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81328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97559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88307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71385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42743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8244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46696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74058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55931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1190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572747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3529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24018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936820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04657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20776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5393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524394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24839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13289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439784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52700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501767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78402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60534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22418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31034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8626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21653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50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75965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51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45646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52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179951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53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48742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54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67779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55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534054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56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5933691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57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61123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58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3079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59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2511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563958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60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151137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61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698224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62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377596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63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84464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64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348287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65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62570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66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713508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67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754046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68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652708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69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5175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877151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70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021370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71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367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72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7558853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73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324691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74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924066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75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364880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76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449308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77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5475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78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839374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79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5473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635641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80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596814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81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83282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82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664573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83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161212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84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477784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85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0946169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86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877236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87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074796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88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227419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89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4992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51647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90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700711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91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212469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92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805095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93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667654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94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163039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95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22814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96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7722095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97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232197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98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584075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99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84489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BY1306147 </a:t>
            </a:r>
            <a:r>
              <a:rPr lang="en-US" dirty="0" err="1"/>
              <a:t>张硕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106B08-2A05-4E4A-BB4F-B483A66EA091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D828F9-2628-9149-86BE-B70DE401120D}" type="slidenum">
              <a:rPr lang="en-US"/>
              <a:t>‹#›</a:t>
            </a:fld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D81F692-85D7-407E-9E76-29103A1834A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18673"/>
            <a:ext cx="9144000" cy="495052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2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39F8DD-CAB7-4C5C-9894-0AA7D723769F}"/>
              </a:ext>
            </a:extLst>
          </p:cNvPr>
          <p:cNvSpPr txBox="1"/>
          <p:nvPr userDrawn="1"/>
        </p:nvSpPr>
        <p:spPr>
          <a:xfrm>
            <a:off x="5996985" y="80301"/>
            <a:ext cx="3147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郑艳伟，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zhengyw@sdu.edu.cn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7C9CA3D-229D-41D1-99B5-53D7754BA8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2777"/>
            <a:ext cx="1454844" cy="45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2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10E3CEC-4AC6-4865-8219-F65DB1BB2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A51CB-2EA0-4CCE-BC1F-19C7633E457D}" type="datetimeFigureOut">
              <a:rPr lang="zh-CN" altLang="en-US" smtClean="0"/>
              <a:t>2024/2/26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EFBC277-09F1-4645-9EBA-C503F36D66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9874BC8-A9E1-416A-999A-738A0D0266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938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A51CB-2EA0-4CCE-BC1F-19C7633E457D}" type="datetimeFigureOut">
              <a:rPr lang="zh-CN" altLang="en-US" smtClean="0"/>
              <a:t>2024/2/26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74BC8-A9E1-416A-999A-738A0D0266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5" r:id="rId2"/>
    <p:sldLayoutId id="214748368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5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7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0.png"/><Relationship Id="rId4" Type="http://schemas.openxmlformats.org/officeDocument/2006/relationships/image" Target="../media/image103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95.xm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19" Type="http://schemas.openxmlformats.org/officeDocument/2006/relationships/image" Target="../media/image73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2501900"/>
            <a:ext cx="9144000" cy="1935163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2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22530" name="Title 1"/>
          <p:cNvSpPr>
            <a:spLocks noGrp="1"/>
          </p:cNvSpPr>
          <p:nvPr>
            <p:ph type="ctrTitle"/>
          </p:nvPr>
        </p:nvSpPr>
        <p:spPr>
          <a:xfrm>
            <a:off x="805272" y="2193528"/>
            <a:ext cx="7533456" cy="2387600"/>
          </a:xfrm>
        </p:spPr>
        <p:txBody>
          <a:bodyPr anchor="ctr" anchorCtr="1"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" charset="-122"/>
              </a:rPr>
              <a:t>第一章 编译器概述</a:t>
            </a:r>
            <a:endParaRPr lang="en-US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" charset="-122"/>
            </a:endParaRPr>
          </a:p>
        </p:txBody>
      </p:sp>
      <p:sp>
        <p:nvSpPr>
          <p:cNvPr id="22531" name="Subtitle 2"/>
          <p:cNvSpPr>
            <a:spLocks noGrp="1"/>
          </p:cNvSpPr>
          <p:nvPr>
            <p:ph type="subTitle" idx="1"/>
          </p:nvPr>
        </p:nvSpPr>
        <p:spPr>
          <a:xfrm>
            <a:off x="2497578" y="4842481"/>
            <a:ext cx="1885950" cy="1159669"/>
          </a:xfrm>
        </p:spPr>
        <p:txBody>
          <a:bodyPr>
            <a:normAutofit lnSpcReduction="10000"/>
          </a:bodyPr>
          <a:lstStyle/>
          <a:p>
            <a:pPr algn="dist" eaLnBrk="1" hangingPunct="1">
              <a:lnSpc>
                <a:spcPct val="1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授课教师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  <a:p>
            <a:pPr algn="dist" eaLnBrk="1" hangingPunct="1">
              <a:lnSpc>
                <a:spcPct val="1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手机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  <a:p>
            <a:pPr algn="dist" eaLnBrk="1" hangingPunct="1">
              <a:lnSpc>
                <a:spcPct val="1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邮箱</a:t>
            </a:r>
            <a:endParaRPr lang="en-US" altLang="en-US" dirty="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96194" y="1815207"/>
            <a:ext cx="6985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400" spc="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编译原理</a:t>
            </a:r>
            <a:endParaRPr lang="en-US" sz="2400" spc="6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372725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4412883" y="4797152"/>
            <a:ext cx="3615501" cy="118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 eaLnBrk="1" hangingPunct="1"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：郑艳伟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  <a:p>
            <a:pPr defTabSz="685800" eaLnBrk="1" hangingPunct="1"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18614002860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（微信同号）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  <a:p>
            <a:pPr defTabSz="685800" eaLnBrk="1" hangingPunct="1"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zhengyw@sdu.edu.cn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B35A7FF-0B1E-4B4C-9019-594EEA95E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02" y="297292"/>
            <a:ext cx="2832628" cy="899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1.1.4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编译原理与技术的特点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3078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1.1.4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编译原理与技术的特点</a:t>
            </a:r>
          </a:p>
        </p:txBody>
      </p:sp>
      <p:sp>
        <p:nvSpPr>
          <p:cNvPr id="18" name="Text Box 8">
            <a:extLst>
              <a:ext uri="{FF2B5EF4-FFF2-40B4-BE49-F238E27FC236}">
                <a16:creationId xmlns:a16="http://schemas.microsoft.com/office/drawing/2014/main" id="{3F8E2438-3EAB-4366-A12E-3D7CBC5A8B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5833" y="1720057"/>
            <a:ext cx="1403350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91" tIns="47895" rIns="95791" bIns="47895">
            <a:spAutoFit/>
          </a:bodyPr>
          <a:lstStyle>
            <a:lvl1pPr defTabSz="95885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588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588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588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5885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58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58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58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58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源程序</a:t>
            </a:r>
          </a:p>
        </p:txBody>
      </p:sp>
      <p:sp>
        <p:nvSpPr>
          <p:cNvPr id="19" name="AutoShape 14">
            <a:extLst>
              <a:ext uri="{FF2B5EF4-FFF2-40B4-BE49-F238E27FC236}">
                <a16:creationId xmlns:a16="http://schemas.microsoft.com/office/drawing/2014/main" id="{23F1BDC7-9A49-4DD4-AD90-1CF7B41140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683" y="2521744"/>
            <a:ext cx="2700338" cy="1441450"/>
          </a:xfrm>
          <a:prstGeom prst="cloudCallout">
            <a:avLst>
              <a:gd name="adj1" fmla="val 4602"/>
              <a:gd name="adj2" fmla="val -6532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5791" tIns="47895" rIns="95791" bIns="47895"/>
          <a:lstStyle>
            <a:lvl1pPr defTabSz="95885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588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588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588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5885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58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58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58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58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Fortran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Pascal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 ….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 Box 8">
            <a:extLst>
              <a:ext uri="{FF2B5EF4-FFF2-40B4-BE49-F238E27FC236}">
                <a16:creationId xmlns:a16="http://schemas.microsoft.com/office/drawing/2014/main" id="{58E26CDA-8CB9-4BA4-9B0B-EBAE0C398B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0283" y="1079971"/>
            <a:ext cx="1403350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91" tIns="47895" rIns="95791" bIns="47895">
            <a:spAutoFit/>
          </a:bodyPr>
          <a:lstStyle>
            <a:lvl1pPr defTabSz="95885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588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588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588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5885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58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58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58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58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实现程序</a:t>
            </a:r>
          </a:p>
        </p:txBody>
      </p:sp>
      <p:sp>
        <p:nvSpPr>
          <p:cNvPr id="20" name="AutoShape 9">
            <a:extLst>
              <a:ext uri="{FF2B5EF4-FFF2-40B4-BE49-F238E27FC236}">
                <a16:creationId xmlns:a16="http://schemas.microsoft.com/office/drawing/2014/main" id="{65398129-D364-459C-BEEB-9C810078AC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850" y="1814513"/>
            <a:ext cx="1189038" cy="215900"/>
          </a:xfrm>
          <a:prstGeom prst="rightArrow">
            <a:avLst>
              <a:gd name="adj1" fmla="val 50000"/>
              <a:gd name="adj2" fmla="val 137658"/>
            </a:avLst>
          </a:prstGeom>
          <a:solidFill>
            <a:srgbClr val="00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Oval 4">
            <a:extLst>
              <a:ext uri="{FF2B5EF4-FFF2-40B4-BE49-F238E27FC236}">
                <a16:creationId xmlns:a16="http://schemas.microsoft.com/office/drawing/2014/main" id="{996C5074-9AFD-42C8-B5B1-AAC21EA292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2946" y="1508919"/>
            <a:ext cx="1908175" cy="827088"/>
          </a:xfrm>
          <a:prstGeom prst="ellipse">
            <a:avLst/>
          </a:prstGeom>
          <a:solidFill>
            <a:srgbClr val="00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5791" tIns="47895" rIns="95791" bIns="47895" anchor="ctr"/>
          <a:lstStyle>
            <a:lvl1pPr defTabSz="95885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588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588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588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5885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58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58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58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58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编译器</a:t>
            </a:r>
          </a:p>
        </p:txBody>
      </p:sp>
      <p:sp>
        <p:nvSpPr>
          <p:cNvPr id="26" name="AutoShape 15">
            <a:extLst>
              <a:ext uri="{FF2B5EF4-FFF2-40B4-BE49-F238E27FC236}">
                <a16:creationId xmlns:a16="http://schemas.microsoft.com/office/drawing/2014/main" id="{AFDF4447-CEF1-4E50-933F-2ACCC669F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5808" y="2676326"/>
            <a:ext cx="2227263" cy="1328738"/>
          </a:xfrm>
          <a:prstGeom prst="cloudCallout">
            <a:avLst>
              <a:gd name="adj1" fmla="val 1074"/>
              <a:gd name="adj2" fmla="val -85602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5791" tIns="47895" rIns="95791" bIns="47895"/>
          <a:lstStyle>
            <a:lvl1pPr defTabSz="95885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588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588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588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5885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58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58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58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58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另一种程序设计语言</a:t>
            </a:r>
          </a:p>
        </p:txBody>
      </p:sp>
      <p:sp>
        <p:nvSpPr>
          <p:cNvPr id="27" name="Text Box 11">
            <a:extLst>
              <a:ext uri="{FF2B5EF4-FFF2-40B4-BE49-F238E27FC236}">
                <a16:creationId xmlns:a16="http://schemas.microsoft.com/office/drawing/2014/main" id="{68C9D10C-7603-4580-87F0-A530AF51D6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7146" y="1720057"/>
            <a:ext cx="1979613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91" tIns="47895" rIns="95791" bIns="47895">
            <a:spAutoFit/>
          </a:bodyPr>
          <a:lstStyle>
            <a:lvl1pPr defTabSz="95885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588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588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588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5885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58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58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58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58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目标程序</a:t>
            </a:r>
          </a:p>
        </p:txBody>
      </p:sp>
      <p:sp>
        <p:nvSpPr>
          <p:cNvPr id="39" name="AutoShape 9">
            <a:extLst>
              <a:ext uri="{FF2B5EF4-FFF2-40B4-BE49-F238E27FC236}">
                <a16:creationId xmlns:a16="http://schemas.microsoft.com/office/drawing/2014/main" id="{95260F90-3255-419A-9B32-5162D1613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5210" y="1814513"/>
            <a:ext cx="1189038" cy="215900"/>
          </a:xfrm>
          <a:prstGeom prst="rightArrow">
            <a:avLst>
              <a:gd name="adj1" fmla="val 50000"/>
              <a:gd name="adj2" fmla="val 137658"/>
            </a:avLst>
          </a:prstGeom>
          <a:solidFill>
            <a:srgbClr val="00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Picture 4" descr="j0195384">
            <a:extLst>
              <a:ext uri="{FF2B5EF4-FFF2-40B4-BE49-F238E27FC236}">
                <a16:creationId xmlns:a16="http://schemas.microsoft.com/office/drawing/2014/main" id="{DEFD3BF6-208E-4038-BD6E-D884DD2E1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077690"/>
            <a:ext cx="1424082" cy="1115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AutoShape 12">
            <a:extLst>
              <a:ext uri="{FF2B5EF4-FFF2-40B4-BE49-F238E27FC236}">
                <a16:creationId xmlns:a16="http://schemas.microsoft.com/office/drawing/2014/main" id="{10CDF48B-3420-4045-9D9E-764D4E3446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4883" y="2420889"/>
            <a:ext cx="179126" cy="504056"/>
          </a:xfrm>
          <a:prstGeom prst="upArrow">
            <a:avLst>
              <a:gd name="adj1" fmla="val 50000"/>
              <a:gd name="adj2" fmla="val 8104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 Box 8">
            <a:extLst>
              <a:ext uri="{FF2B5EF4-FFF2-40B4-BE49-F238E27FC236}">
                <a16:creationId xmlns:a16="http://schemas.microsoft.com/office/drawing/2014/main" id="{B6223783-F141-40C0-8FFA-543987DCF4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4689" y="4293096"/>
            <a:ext cx="1944687" cy="404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91" tIns="47895" rIns="95791" bIns="47895">
            <a:spAutoFit/>
          </a:bodyPr>
          <a:lstStyle>
            <a:lvl1pPr defTabSz="95885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588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588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588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5885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58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58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58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58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编译器设计者</a:t>
            </a:r>
          </a:p>
        </p:txBody>
      </p:sp>
      <p:pic>
        <p:nvPicPr>
          <p:cNvPr id="35" name="Picture 4" descr="j0195384">
            <a:extLst>
              <a:ext uri="{FF2B5EF4-FFF2-40B4-BE49-F238E27FC236}">
                <a16:creationId xmlns:a16="http://schemas.microsoft.com/office/drawing/2014/main" id="{13C52B70-9190-4B14-BA35-E00CE77D5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34" y="4725144"/>
            <a:ext cx="1424082" cy="1115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AutoShape 12">
            <a:extLst>
              <a:ext uri="{FF2B5EF4-FFF2-40B4-BE49-F238E27FC236}">
                <a16:creationId xmlns:a16="http://schemas.microsoft.com/office/drawing/2014/main" id="{23770A79-5FD0-486C-8F76-0C603D836A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1904" y="4023880"/>
            <a:ext cx="229163" cy="569897"/>
          </a:xfrm>
          <a:prstGeom prst="upArrow">
            <a:avLst>
              <a:gd name="adj1" fmla="val 50000"/>
              <a:gd name="adj2" fmla="val 8104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 Box 8">
            <a:extLst>
              <a:ext uri="{FF2B5EF4-FFF2-40B4-BE49-F238E27FC236}">
                <a16:creationId xmlns:a16="http://schemas.microsoft.com/office/drawing/2014/main" id="{A4586A9B-16F3-4AF5-82A0-327EBCF261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631" y="5866271"/>
            <a:ext cx="1944687" cy="404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91" tIns="47895" rIns="95791" bIns="47895">
            <a:spAutoFit/>
          </a:bodyPr>
          <a:lstStyle>
            <a:lvl1pPr defTabSz="95885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588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588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588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5885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58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58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58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58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程序员</a:t>
            </a:r>
          </a:p>
        </p:txBody>
      </p:sp>
      <p:sp>
        <p:nvSpPr>
          <p:cNvPr id="38" name="Text Box 8">
            <a:extLst>
              <a:ext uri="{FF2B5EF4-FFF2-40B4-BE49-F238E27FC236}">
                <a16:creationId xmlns:a16="http://schemas.microsoft.com/office/drawing/2014/main" id="{28083C00-477B-401C-8C40-401E717BB8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1378" y="4176626"/>
            <a:ext cx="1944687" cy="404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91" tIns="47895" rIns="95791" bIns="47895">
            <a:spAutoFit/>
          </a:bodyPr>
          <a:lstStyle>
            <a:lvl1pPr defTabSz="95885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588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588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588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5885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58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58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58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58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目标计算机</a:t>
            </a:r>
          </a:p>
        </p:txBody>
      </p:sp>
      <p:sp>
        <p:nvSpPr>
          <p:cNvPr id="40" name="Rectangle 3">
            <a:extLst>
              <a:ext uri="{FF2B5EF4-FFF2-40B4-BE49-F238E27FC236}">
                <a16:creationId xmlns:a16="http://schemas.microsoft.com/office/drawing/2014/main" id="{6EE6A52E-EBCF-4829-9783-5F4C69683504}"/>
              </a:ext>
            </a:extLst>
          </p:cNvPr>
          <p:cNvSpPr txBox="1">
            <a:spLocks noChangeArrowheads="1"/>
          </p:cNvSpPr>
          <p:nvPr/>
        </p:nvSpPr>
        <p:spPr>
          <a:xfrm>
            <a:off x="2745025" y="4882034"/>
            <a:ext cx="6147455" cy="1465213"/>
          </a:xfrm>
          <a:prstGeom prst="rect">
            <a:avLst/>
          </a:prstGeom>
          <a:ln w="12700">
            <a:solidFill>
              <a:srgbClr val="0000FF"/>
            </a:solidFill>
          </a:ln>
        </p:spPr>
        <p:txBody>
          <a:bodyPr/>
          <a:lstStyle/>
          <a:p>
            <a:pPr marL="469900" indent="-469900" eaLnBrk="0" hangingPunct="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o"/>
              <a:defRPr/>
            </a:pPr>
            <a:r>
              <a:rPr lang="zh-CN" altLang="en-US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分清</a:t>
            </a:r>
            <a:r>
              <a:rPr lang="zh-CN" altLang="en-US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编译时</a:t>
            </a:r>
            <a:r>
              <a:rPr lang="zh-CN" altLang="en-US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运行时</a:t>
            </a:r>
            <a:endParaRPr lang="en-US" altLang="zh-CN" kern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69900" indent="-469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运行时 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(Run-Time)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，特指生成的目标程序的运行时刻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69900" indent="-469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编译时 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(Compile-Time)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，指编译器的运行时刻</a:t>
            </a:r>
          </a:p>
        </p:txBody>
      </p:sp>
    </p:spTree>
    <p:extLst>
      <p:ext uri="{BB962C8B-B14F-4D97-AF65-F5344CB8AC3E}">
        <p14:creationId xmlns:p14="http://schemas.microsoft.com/office/powerpoint/2010/main" val="217830837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1.4.3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三地址代码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100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三地址代码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95CDE4C1-5E0A-47B2-907C-DF8E26E722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142296"/>
                <a:ext cx="8856984" cy="2379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四元式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：带有四个域的记录结构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𝑜𝑝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𝑎𝑟𝑔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1, 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𝑎𝑟𝑔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2, 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𝑟𝑒𝑠𝑢𝑙𝑡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，相当于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𝑟𝑒𝑠𝑢𝑙𝑡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𝑎𝑟𝑔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1 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𝑜𝑝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𝑎𝑟𝑔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endParaRPr lang="zh-CN" altLang="en-US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𝑜𝑝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为一个代表运算符的内部码；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𝑎𝑟𝑔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1, 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𝑎𝑟𝑔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分别为左操作数和右操作数；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𝑟𝑒𝑠𝑢𝑙𝑡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结果域。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95CDE4C1-5E0A-47B2-907C-DF8E26E72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142296"/>
                <a:ext cx="8856984" cy="2379241"/>
              </a:xfrm>
              <a:prstGeom prst="rect">
                <a:avLst/>
              </a:prstGeom>
              <a:blipFill>
                <a:blip r:embed="rId3"/>
                <a:stretch>
                  <a:fillRect l="-619" b="-306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111589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1.4.3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三地址代码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101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三地址代码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7C5F54-950A-4F12-A1D2-8FD74F3CC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83" y="529678"/>
            <a:ext cx="7845304" cy="633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2987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1.4.3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三地址代码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102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三地址代码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344B399C-9FE5-45A4-93FB-7B5FCFBAB7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142296"/>
                <a:ext cx="8496944" cy="304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∗−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∗−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的四元式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077913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(@, 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 −, $1)</m:t>
                      </m:r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077913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,$1,$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077913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@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 −,$3)</m:t>
                      </m:r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077913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(∗, 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,$3,$4)</m:t>
                      </m:r>
                    </m:oMath>
                  </m:oMathPara>
                </a14:m>
                <a:endParaRPr lang="zh-CN" altLang="en-US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077913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,$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,$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4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,$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5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077913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,$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5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344B399C-9FE5-45A4-93FB-7B5FCFBAB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142296"/>
                <a:ext cx="8496944" cy="3046988"/>
              </a:xfrm>
              <a:prstGeom prst="rect">
                <a:avLst/>
              </a:prstGeom>
              <a:blipFill>
                <a:blip r:embed="rId3"/>
                <a:stretch>
                  <a:fillRect l="-71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738083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1.4.3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三地址代码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103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三地址代码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95CDE4C1-5E0A-47B2-907C-DF8E26E722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142296"/>
                <a:ext cx="8856984" cy="19083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三元式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：为避免把临时变量填入到符号表，可以通过计算这个临时变量的语句位置来引用这个临时变量，这样只需要三个域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𝑜𝑝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𝑎𝑟𝑔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1,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𝑎𝑟𝑔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2)</m:t>
                    </m:r>
                  </m:oMath>
                </a14:m>
                <a:endParaRPr lang="zh-CN" altLang="en-US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𝑜𝑝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为一个代表运算符的内部码；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𝑎𝑟𝑔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1, 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𝑎𝑟𝑔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为运算数或三元式标号。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95CDE4C1-5E0A-47B2-907C-DF8E26E72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142296"/>
                <a:ext cx="8856984" cy="1908343"/>
              </a:xfrm>
              <a:prstGeom prst="rect">
                <a:avLst/>
              </a:prstGeom>
              <a:blipFill>
                <a:blip r:embed="rId3"/>
                <a:stretch>
                  <a:fillRect l="-619" b="-41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0105630D-3DEA-469F-95AC-5C8B248AF4F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3050639"/>
                <a:ext cx="8496944" cy="304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∗−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∗−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的三元式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077913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 (@, 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,−)</m:t>
                      </m:r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077913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(0)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077913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@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,−)</m:t>
                      </m:r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077913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(∗, 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,(2))</m:t>
                      </m:r>
                    </m:oMath>
                  </m:oMathPara>
                </a14:m>
                <a:endParaRPr lang="zh-CN" altLang="en-US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077913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4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(1)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(3)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077913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5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(4)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0105630D-3DEA-469F-95AC-5C8B248AF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3050639"/>
                <a:ext cx="8496944" cy="3046988"/>
              </a:xfrm>
              <a:prstGeom prst="rect">
                <a:avLst/>
              </a:prstGeom>
              <a:blipFill>
                <a:blip r:embed="rId4"/>
                <a:stretch>
                  <a:fillRect l="-71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121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1.4.3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三地址代码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104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三地址代码</a:t>
            </a:r>
          </a:p>
        </p:txBody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id="{95CDE4C1-5E0A-47B2-907C-DF8E26E72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8856984" cy="1899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间接三元式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：为了便于代码优化处理，有时不直接使用三元式表，而是另设一张指示器（称为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间接码表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），它将按运算的先后顺序列出有关三元式在三元式表中的位置。</a:t>
            </a: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代码优化过程中需要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调整运算顺序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时，只需重新安排间接码表。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0105630D-3DEA-469F-95AC-5C8B248AF4F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3041406"/>
                <a:ext cx="8496944" cy="13849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如下语句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的间接三元式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077913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𝑐</m:t>
                      </m:r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077913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^(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0105630D-3DEA-469F-95AC-5C8B248AF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3041406"/>
                <a:ext cx="8496944" cy="1384995"/>
              </a:xfrm>
              <a:prstGeom prst="rect">
                <a:avLst/>
              </a:prstGeom>
              <a:blipFill>
                <a:blip r:embed="rId3"/>
                <a:stretch>
                  <a:fillRect l="-71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73479F53-B514-4C3B-8C67-EDF0C8DE006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96136" y="3645024"/>
                <a:ext cx="3096344" cy="3052631"/>
              </a:xfrm>
              <a:prstGeom prst="rect">
                <a:avLst/>
              </a:prstGeom>
              <a:noFill/>
              <a:ln w="9525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三元式表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15963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 (+,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15963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∗, </m:t>
                          </m:r>
                          <m:d>
                            <m:d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15963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(2)</m:t>
                          </m:r>
                        </m:e>
                      </m:d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15963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4</m:t>
                          </m:r>
                        </m:e>
                      </m:d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^</m:t>
                          </m:r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 (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15963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5</m:t>
                          </m:r>
                        </m:e>
                      </m:d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=, 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 (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4</m:t>
                          </m:r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15963" indent="0">
                  <a:lnSpc>
                    <a:spcPct val="150000"/>
                  </a:lnSpc>
                  <a:spcBef>
                    <a:spcPct val="20000"/>
                  </a:spcBef>
                </a:pP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73479F53-B514-4C3B-8C67-EDF0C8DE0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96136" y="3645024"/>
                <a:ext cx="3096344" cy="3052631"/>
              </a:xfrm>
              <a:prstGeom prst="rect">
                <a:avLst/>
              </a:prstGeom>
              <a:blipFill>
                <a:blip r:embed="rId4"/>
                <a:stretch>
                  <a:fillRect l="-1961"/>
                </a:stretch>
              </a:blipFill>
              <a:ln w="9525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BF7ED4-544C-4422-9ADC-703C118C2C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35896" y="3645024"/>
                <a:ext cx="2160240" cy="3052631"/>
              </a:xfrm>
              <a:prstGeom prst="rect">
                <a:avLst/>
              </a:prstGeom>
              <a:noFill/>
              <a:ln w="9525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间接代码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15963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15963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altLang="zh-CN" sz="1800" b="0" i="1" dirty="0"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15963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altLang="zh-CN" sz="1800" b="0" i="1" dirty="0"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15963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15963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15963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BF7ED4-544C-4422-9ADC-703C118C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35896" y="3645024"/>
                <a:ext cx="2160240" cy="3052631"/>
              </a:xfrm>
              <a:prstGeom prst="rect">
                <a:avLst/>
              </a:prstGeom>
              <a:blipFill>
                <a:blip r:embed="rId5"/>
                <a:stretch>
                  <a:fillRect l="-2521"/>
                </a:stretch>
              </a:blipFill>
              <a:ln w="9525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887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105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542" y="620688"/>
            <a:ext cx="3960440" cy="6211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编译器的基本概念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语言的分类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程序设计语言分类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编译程序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编译原理与技术的特点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编译程序的生成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高级程序设计语言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高级语言分类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数据类型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目标语言模型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1.3.1 CPU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架构和指令集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寄存器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汇编程序结构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汇编指令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寻址方式及记号约定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2EA4AE6B-5D03-412C-83F6-B50409B45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3934" y="622534"/>
            <a:ext cx="3960440" cy="5861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传送指令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1.3.7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基本运算指令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1.3.8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转移指令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1.3.9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栈操作指令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1.3.10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浮点指令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中间语言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后缀式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图表示法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三地址码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编译器组成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1.5.1 </a:t>
            </a:r>
            <a:r>
              <a:rPr lang="zh-CN" altLang="en-US" sz="16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编译器框架</a:t>
            </a:r>
            <a:endParaRPr lang="en-US" altLang="zh-CN" sz="16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编译前端与后端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数学基础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数理逻辑和记号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集合论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图论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9242D6-E2F0-4232-9A96-ED6FD5768F7F}"/>
              </a:ext>
            </a:extLst>
          </p:cNvPr>
          <p:cNvSpPr txBox="1"/>
          <p:nvPr/>
        </p:nvSpPr>
        <p:spPr>
          <a:xfrm>
            <a:off x="107504" y="35913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 编译器概述</a:t>
            </a:r>
          </a:p>
        </p:txBody>
      </p:sp>
    </p:spTree>
    <p:extLst>
      <p:ext uri="{BB962C8B-B14F-4D97-AF65-F5344CB8AC3E}">
        <p14:creationId xmlns:p14="http://schemas.microsoft.com/office/powerpoint/2010/main" val="153498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1.5.1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编译器框架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106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1.5.1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编译器框架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42858D2-B53B-4BA4-BF02-CBEADA152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302421"/>
            <a:ext cx="8856984" cy="2858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自然语言的翻译</a:t>
            </a:r>
            <a:endParaRPr lang="zh-CN" altLang="en-US" sz="1800" b="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+mj-ea"/>
              <a:buAutoNum type="circleNumDbPlain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识别出句子中的一个个单词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+mj-ea"/>
              <a:buAutoNum type="circleNumDbPlain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分析句子的语法结构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+mj-ea"/>
              <a:buAutoNum type="circleNumDbPlain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根据句子的含义进行初步翻译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+mj-ea"/>
              <a:buAutoNum type="circleNumDbPlain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对译文进行修饰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+mj-ea"/>
              <a:buAutoNum type="circleNumDbPlain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写出最后的译文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B3AAEA9-A556-4669-89E8-24BA7F90D0B2}"/>
              </a:ext>
            </a:extLst>
          </p:cNvPr>
          <p:cNvGrpSpPr/>
          <p:nvPr/>
        </p:nvGrpSpPr>
        <p:grpSpPr>
          <a:xfrm>
            <a:off x="2771800" y="1268760"/>
            <a:ext cx="6048672" cy="2858731"/>
            <a:chOff x="2771800" y="1019075"/>
            <a:chExt cx="6048672" cy="28587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C6C6DC-87DD-4F76-AA25-F1C62535BB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2080" y="1019075"/>
              <a:ext cx="3528392" cy="2858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lnSpc>
                  <a:spcPct val="150000"/>
                </a:lnSpc>
                <a:spcBef>
                  <a:spcPct val="20000"/>
                </a:spcBef>
                <a:buClrTx/>
                <a:buFont typeface="Wingdings" panose="05000000000000000000" pitchFamily="2" charset="2"/>
                <a:buChar char="p"/>
              </a:pPr>
              <a:r>
                <a:rPr lang="zh-CN" altLang="en-US" sz="20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编译</a:t>
              </a:r>
              <a:endPara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lvl="1" indent="-384175">
                <a:lnSpc>
                  <a:spcPct val="150000"/>
                </a:lnSpc>
                <a:spcBef>
                  <a:spcPct val="20000"/>
                </a:spcBef>
                <a:buFont typeface="+mj-ea"/>
                <a:buAutoNum type="circleNumDbPlain"/>
              </a:pPr>
              <a:r>
                <a:rPr lang="zh-CN" altLang="en-US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词法分析</a:t>
              </a:r>
              <a:endPara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lvl="1" indent="-384175">
                <a:lnSpc>
                  <a:spcPct val="150000"/>
                </a:lnSpc>
                <a:spcBef>
                  <a:spcPct val="20000"/>
                </a:spcBef>
                <a:buFont typeface="+mj-ea"/>
                <a:buAutoNum type="circleNumDbPlain"/>
              </a:pPr>
              <a:r>
                <a:rPr lang="zh-CN" altLang="en-US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语法分析</a:t>
              </a:r>
              <a:endPara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lvl="1" indent="-384175">
                <a:lnSpc>
                  <a:spcPct val="150000"/>
                </a:lnSpc>
                <a:spcBef>
                  <a:spcPct val="20000"/>
                </a:spcBef>
                <a:buFont typeface="+mj-ea"/>
                <a:buAutoNum type="circleNumDbPlain"/>
              </a:pPr>
              <a:r>
                <a:rPr lang="zh-CN" altLang="en-US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语义分析和代码自动生成</a:t>
              </a:r>
              <a:endPara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lvl="1" indent="-384175">
                <a:lnSpc>
                  <a:spcPct val="150000"/>
                </a:lnSpc>
                <a:spcBef>
                  <a:spcPct val="20000"/>
                </a:spcBef>
                <a:buFont typeface="+mj-ea"/>
                <a:buAutoNum type="circleNumDbPlain"/>
              </a:pPr>
              <a:r>
                <a:rPr lang="zh-CN" altLang="en-US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代码优化</a:t>
              </a:r>
              <a:endPara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lvl="1" indent="-384175">
                <a:lnSpc>
                  <a:spcPct val="150000"/>
                </a:lnSpc>
                <a:spcBef>
                  <a:spcPct val="20000"/>
                </a:spcBef>
                <a:buFont typeface="+mj-ea"/>
                <a:buAutoNum type="circleNumDbPlain"/>
              </a:pPr>
              <a:r>
                <a:rPr lang="zh-CN" altLang="en-US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目标代码生成</a:t>
              </a:r>
              <a:endPara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" name="箭头: 右 1">
              <a:extLst>
                <a:ext uri="{FF2B5EF4-FFF2-40B4-BE49-F238E27FC236}">
                  <a16:creationId xmlns:a16="http://schemas.microsoft.com/office/drawing/2014/main" id="{3D965584-D6FD-4FEB-8A08-CFFB51FFB08A}"/>
                </a:ext>
              </a:extLst>
            </p:cNvPr>
            <p:cNvSpPr/>
            <p:nvPr/>
          </p:nvSpPr>
          <p:spPr>
            <a:xfrm>
              <a:off x="3851921" y="1728858"/>
              <a:ext cx="1800199" cy="2160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箭头: 右 10">
              <a:extLst>
                <a:ext uri="{FF2B5EF4-FFF2-40B4-BE49-F238E27FC236}">
                  <a16:creationId xmlns:a16="http://schemas.microsoft.com/office/drawing/2014/main" id="{C4131083-E0AF-40C5-B3F0-11CC370D9F83}"/>
                </a:ext>
              </a:extLst>
            </p:cNvPr>
            <p:cNvSpPr/>
            <p:nvPr/>
          </p:nvSpPr>
          <p:spPr>
            <a:xfrm>
              <a:off x="3203848" y="2202845"/>
              <a:ext cx="2448272" cy="2160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箭头: 右 11">
              <a:extLst>
                <a:ext uri="{FF2B5EF4-FFF2-40B4-BE49-F238E27FC236}">
                  <a16:creationId xmlns:a16="http://schemas.microsoft.com/office/drawing/2014/main" id="{0BA5C9B6-53E3-41A7-B9BE-7556573A91BE}"/>
                </a:ext>
              </a:extLst>
            </p:cNvPr>
            <p:cNvSpPr/>
            <p:nvPr/>
          </p:nvSpPr>
          <p:spPr>
            <a:xfrm>
              <a:off x="2771800" y="3137289"/>
              <a:ext cx="2879493" cy="2160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箭头: 右 12">
              <a:extLst>
                <a:ext uri="{FF2B5EF4-FFF2-40B4-BE49-F238E27FC236}">
                  <a16:creationId xmlns:a16="http://schemas.microsoft.com/office/drawing/2014/main" id="{09B24BC0-EE05-4B39-A494-937AAA86BB01}"/>
                </a:ext>
              </a:extLst>
            </p:cNvPr>
            <p:cNvSpPr/>
            <p:nvPr/>
          </p:nvSpPr>
          <p:spPr>
            <a:xfrm>
              <a:off x="4067944" y="2670066"/>
              <a:ext cx="1583349" cy="2440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箭头: 右 13">
              <a:extLst>
                <a:ext uri="{FF2B5EF4-FFF2-40B4-BE49-F238E27FC236}">
                  <a16:creationId xmlns:a16="http://schemas.microsoft.com/office/drawing/2014/main" id="{0DD2A275-1C31-4C5F-AD04-8A4589B5CF00}"/>
                </a:ext>
              </a:extLst>
            </p:cNvPr>
            <p:cNvSpPr/>
            <p:nvPr/>
          </p:nvSpPr>
          <p:spPr>
            <a:xfrm>
              <a:off x="2785686" y="3576519"/>
              <a:ext cx="2879493" cy="2160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719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词法分析器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107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1.5.1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编译程序框架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883FB773-14EE-4932-BDB4-327C4507EF30}"/>
              </a:ext>
            </a:extLst>
          </p:cNvPr>
          <p:cNvGrpSpPr/>
          <p:nvPr/>
        </p:nvGrpSpPr>
        <p:grpSpPr>
          <a:xfrm>
            <a:off x="323528" y="1477015"/>
            <a:ext cx="5064763" cy="4602352"/>
            <a:chOff x="1976026" y="1398334"/>
            <a:chExt cx="5064763" cy="4602352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432CE574-81F7-4C9B-AA6A-CF62DE84500E}"/>
                </a:ext>
              </a:extLst>
            </p:cNvPr>
            <p:cNvSpPr/>
            <p:nvPr/>
          </p:nvSpPr>
          <p:spPr>
            <a:xfrm>
              <a:off x="2987823" y="1772816"/>
              <a:ext cx="3031693" cy="4320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词法分析器</a:t>
              </a: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80661CB3-54C4-4FA3-B3FD-F19243D0FF67}"/>
                </a:ext>
              </a:extLst>
            </p:cNvPr>
            <p:cNvSpPr/>
            <p:nvPr/>
          </p:nvSpPr>
          <p:spPr>
            <a:xfrm>
              <a:off x="2987823" y="2618390"/>
              <a:ext cx="3031693" cy="4320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语法分析器</a:t>
              </a:r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D290D3A6-0FD5-4160-85B6-E35C7FABBA73}"/>
                </a:ext>
              </a:extLst>
            </p:cNvPr>
            <p:cNvSpPr/>
            <p:nvPr/>
          </p:nvSpPr>
          <p:spPr>
            <a:xfrm>
              <a:off x="2980466" y="3463964"/>
              <a:ext cx="3031693" cy="4320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语义分析与中间代码生成器</a:t>
              </a:r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C0D62723-6090-462B-B110-5B82F7BC9269}"/>
                </a:ext>
              </a:extLst>
            </p:cNvPr>
            <p:cNvSpPr/>
            <p:nvPr/>
          </p:nvSpPr>
          <p:spPr>
            <a:xfrm>
              <a:off x="2987822" y="4309538"/>
              <a:ext cx="3031693" cy="4320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中间代码优化器</a:t>
              </a: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10C53776-0120-46DC-B454-BCE1D7794379}"/>
                </a:ext>
              </a:extLst>
            </p:cNvPr>
            <p:cNvSpPr/>
            <p:nvPr/>
          </p:nvSpPr>
          <p:spPr>
            <a:xfrm>
              <a:off x="2987822" y="5155112"/>
              <a:ext cx="3031693" cy="4320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目标代码生成器</a:t>
              </a:r>
            </a:p>
          </p:txBody>
        </p:sp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5975012D-5CD4-44A4-B786-4FC692E4DACD}"/>
                </a:ext>
              </a:extLst>
            </p:cNvPr>
            <p:cNvCxnSpPr>
              <a:cxnSpLocks/>
              <a:endCxn id="2" idx="0"/>
            </p:cNvCxnSpPr>
            <p:nvPr/>
          </p:nvCxnSpPr>
          <p:spPr>
            <a:xfrm>
              <a:off x="4503670" y="1412776"/>
              <a:ext cx="0" cy="360040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EF03A16B-CB78-4660-B5AC-5744A8C9CF82}"/>
                </a:ext>
              </a:extLst>
            </p:cNvPr>
            <p:cNvCxnSpPr>
              <a:cxnSpLocks/>
              <a:stCxn id="2" idx="2"/>
              <a:endCxn id="9" idx="0"/>
            </p:cNvCxnSpPr>
            <p:nvPr/>
          </p:nvCxnSpPr>
          <p:spPr>
            <a:xfrm>
              <a:off x="4503670" y="2204864"/>
              <a:ext cx="0" cy="413526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D37D02AF-B3D7-410A-B5A6-F43FEAAC0E0A}"/>
                </a:ext>
              </a:extLst>
            </p:cNvPr>
            <p:cNvCxnSpPr>
              <a:cxnSpLocks/>
              <a:stCxn id="9" idx="2"/>
              <a:endCxn id="11" idx="0"/>
            </p:cNvCxnSpPr>
            <p:nvPr/>
          </p:nvCxnSpPr>
          <p:spPr>
            <a:xfrm flipH="1">
              <a:off x="4496313" y="3050438"/>
              <a:ext cx="7357" cy="413526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6C3450DD-36CF-452E-88BA-317DFEA29AE6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>
              <a:off x="4496313" y="3896012"/>
              <a:ext cx="7356" cy="413526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00F59897-67FF-41B9-9879-FBFE240FC330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>
              <a:off x="4503669" y="4741586"/>
              <a:ext cx="0" cy="413526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122496A-8894-49A3-A4C0-36EB7C005BFB}"/>
                </a:ext>
              </a:extLst>
            </p:cNvPr>
            <p:cNvSpPr txBox="1"/>
            <p:nvPr/>
          </p:nvSpPr>
          <p:spPr>
            <a:xfrm>
              <a:off x="5134996" y="139833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源程序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A3D95990-81AA-4156-9D7C-A78A65071FB2}"/>
                </a:ext>
              </a:extLst>
            </p:cNvPr>
            <p:cNvSpPr txBox="1"/>
            <p:nvPr/>
          </p:nvSpPr>
          <p:spPr>
            <a:xfrm>
              <a:off x="4904163" y="221352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单词符号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1B014821-DD5D-4BF0-9787-D945A4EAA68D}"/>
                </a:ext>
              </a:extLst>
            </p:cNvPr>
            <p:cNvSpPr txBox="1"/>
            <p:nvPr/>
          </p:nvSpPr>
          <p:spPr>
            <a:xfrm>
              <a:off x="4911519" y="308579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语法单位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7D71B491-44AE-417F-863D-0024A94CA2CD}"/>
                </a:ext>
              </a:extLst>
            </p:cNvPr>
            <p:cNvSpPr txBox="1"/>
            <p:nvPr/>
          </p:nvSpPr>
          <p:spPr>
            <a:xfrm>
              <a:off x="4904163" y="394020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中间代码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0C18C6A-406F-4329-A855-E2C3AC5E7698}"/>
                </a:ext>
              </a:extLst>
            </p:cNvPr>
            <p:cNvSpPr txBox="1"/>
            <p:nvPr/>
          </p:nvSpPr>
          <p:spPr>
            <a:xfrm>
              <a:off x="4911519" y="477740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中间代码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B5CC275-ECA6-4B62-B24A-86151E4B3128}"/>
                </a:ext>
              </a:extLst>
            </p:cNvPr>
            <p:cNvSpPr txBox="1"/>
            <p:nvPr/>
          </p:nvSpPr>
          <p:spPr>
            <a:xfrm>
              <a:off x="4902599" y="563135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目标代码</a:t>
              </a:r>
            </a:p>
          </p:txBody>
        </p:sp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C609477E-0DD5-4F56-8498-7E8F8FBB192D}"/>
                </a:ext>
              </a:extLst>
            </p:cNvPr>
            <p:cNvSpPr/>
            <p:nvPr/>
          </p:nvSpPr>
          <p:spPr>
            <a:xfrm>
              <a:off x="6516217" y="1742668"/>
              <a:ext cx="524572" cy="38444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错误处理</a:t>
              </a:r>
            </a:p>
          </p:txBody>
        </p: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9A170DEC-5D17-406D-91EA-3F55D87F1BFF}"/>
                </a:ext>
              </a:extLst>
            </p:cNvPr>
            <p:cNvSpPr/>
            <p:nvPr/>
          </p:nvSpPr>
          <p:spPr>
            <a:xfrm>
              <a:off x="1976026" y="3463964"/>
              <a:ext cx="524572" cy="212319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符号表管理</a:t>
              </a:r>
            </a:p>
          </p:txBody>
        </p: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371F84F0-3FE2-4732-AEC6-BA7276826722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>
              <a:off x="6019516" y="1988840"/>
              <a:ext cx="496701" cy="7872"/>
            </a:xfrm>
            <a:prstGeom prst="straightConnector1">
              <a:avLst/>
            </a:prstGeom>
            <a:ln w="349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82685E84-207F-419E-A25B-F2E5920D7031}"/>
                </a:ext>
              </a:extLst>
            </p:cNvPr>
            <p:cNvCxnSpPr>
              <a:cxnSpLocks/>
            </p:cNvCxnSpPr>
            <p:nvPr/>
          </p:nvCxnSpPr>
          <p:spPr>
            <a:xfrm>
              <a:off x="6010595" y="2847192"/>
              <a:ext cx="496701" cy="7872"/>
            </a:xfrm>
            <a:prstGeom prst="straightConnector1">
              <a:avLst/>
            </a:prstGeom>
            <a:ln w="349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ED3B5D30-73C7-4D1E-91B0-F2F03A787AE3}"/>
                </a:ext>
              </a:extLst>
            </p:cNvPr>
            <p:cNvCxnSpPr>
              <a:cxnSpLocks/>
            </p:cNvCxnSpPr>
            <p:nvPr/>
          </p:nvCxnSpPr>
          <p:spPr>
            <a:xfrm>
              <a:off x="6010595" y="3712344"/>
              <a:ext cx="496701" cy="7872"/>
            </a:xfrm>
            <a:prstGeom prst="straightConnector1">
              <a:avLst/>
            </a:prstGeom>
            <a:ln w="349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0FB361E8-2B49-4A49-8853-8D3B5B6BCFE5}"/>
                </a:ext>
              </a:extLst>
            </p:cNvPr>
            <p:cNvCxnSpPr>
              <a:cxnSpLocks/>
            </p:cNvCxnSpPr>
            <p:nvPr/>
          </p:nvCxnSpPr>
          <p:spPr>
            <a:xfrm>
              <a:off x="6010594" y="4559425"/>
              <a:ext cx="496701" cy="7872"/>
            </a:xfrm>
            <a:prstGeom prst="straightConnector1">
              <a:avLst/>
            </a:prstGeom>
            <a:ln w="349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A71225C9-D92A-48A7-904D-F45F31063C5C}"/>
                </a:ext>
              </a:extLst>
            </p:cNvPr>
            <p:cNvCxnSpPr>
              <a:cxnSpLocks/>
            </p:cNvCxnSpPr>
            <p:nvPr/>
          </p:nvCxnSpPr>
          <p:spPr>
            <a:xfrm>
              <a:off x="6010593" y="5371136"/>
              <a:ext cx="496701" cy="7872"/>
            </a:xfrm>
            <a:prstGeom prst="straightConnector1">
              <a:avLst/>
            </a:prstGeom>
            <a:ln w="349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1C315D55-1A99-4760-863E-A764CAC75C93}"/>
                </a:ext>
              </a:extLst>
            </p:cNvPr>
            <p:cNvCxnSpPr>
              <a:cxnSpLocks/>
            </p:cNvCxnSpPr>
            <p:nvPr/>
          </p:nvCxnSpPr>
          <p:spPr>
            <a:xfrm>
              <a:off x="2479303" y="3698735"/>
              <a:ext cx="496701" cy="7872"/>
            </a:xfrm>
            <a:prstGeom prst="straightConnector1">
              <a:avLst/>
            </a:prstGeom>
            <a:ln w="349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2CDD747D-494B-409D-8CC1-3E0951CC9571}"/>
                </a:ext>
              </a:extLst>
            </p:cNvPr>
            <p:cNvCxnSpPr>
              <a:cxnSpLocks/>
            </p:cNvCxnSpPr>
            <p:nvPr/>
          </p:nvCxnSpPr>
          <p:spPr>
            <a:xfrm>
              <a:off x="2479302" y="5375072"/>
              <a:ext cx="496701" cy="7872"/>
            </a:xfrm>
            <a:prstGeom prst="straightConnector1">
              <a:avLst/>
            </a:prstGeom>
            <a:ln w="349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550911A0-1101-4E05-852C-8DA24FABC176}"/>
                </a:ext>
              </a:extLst>
            </p:cNvPr>
            <p:cNvCxnSpPr>
              <a:cxnSpLocks/>
            </p:cNvCxnSpPr>
            <p:nvPr/>
          </p:nvCxnSpPr>
          <p:spPr>
            <a:xfrm>
              <a:off x="4495300" y="5587160"/>
              <a:ext cx="0" cy="360040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1E43C175-6FEF-4157-9B2F-7A9B9CA3AD1A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2479302" y="4525562"/>
              <a:ext cx="508520" cy="0"/>
            </a:xfrm>
            <a:prstGeom prst="straightConnector1">
              <a:avLst/>
            </a:prstGeom>
            <a:ln w="349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8">
            <a:extLst>
              <a:ext uri="{FF2B5EF4-FFF2-40B4-BE49-F238E27FC236}">
                <a16:creationId xmlns:a16="http://schemas.microsoft.com/office/drawing/2014/main" id="{04D3FA09-9CF3-4043-9AEA-21C65D98DB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2120" y="1301008"/>
            <a:ext cx="3456384" cy="142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，又称</a:t>
            </a:r>
            <a:r>
              <a:rPr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扫描器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，输入源程序，进行词法分析，输出单词符号。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41379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词法分析器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108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1.5.1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编译程序框架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A5E04ED-6586-4F4F-B7DA-28162E98F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5" y="1262131"/>
            <a:ext cx="9004070" cy="21021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D3A087D-BDC1-4AE1-9FF9-FB311AE6D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187" y="3484112"/>
            <a:ext cx="8089626" cy="306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0678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语法分析器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109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1.5.1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编译程序框架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883FB773-14EE-4932-BDB4-327C4507EF30}"/>
              </a:ext>
            </a:extLst>
          </p:cNvPr>
          <p:cNvGrpSpPr/>
          <p:nvPr/>
        </p:nvGrpSpPr>
        <p:grpSpPr>
          <a:xfrm>
            <a:off x="323528" y="1477015"/>
            <a:ext cx="5064763" cy="4602352"/>
            <a:chOff x="1976026" y="1398334"/>
            <a:chExt cx="5064763" cy="4602352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432CE574-81F7-4C9B-AA6A-CF62DE84500E}"/>
                </a:ext>
              </a:extLst>
            </p:cNvPr>
            <p:cNvSpPr/>
            <p:nvPr/>
          </p:nvSpPr>
          <p:spPr>
            <a:xfrm>
              <a:off x="2987823" y="1772816"/>
              <a:ext cx="3031693" cy="4320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词法分析器</a:t>
              </a: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80661CB3-54C4-4FA3-B3FD-F19243D0FF67}"/>
                </a:ext>
              </a:extLst>
            </p:cNvPr>
            <p:cNvSpPr/>
            <p:nvPr/>
          </p:nvSpPr>
          <p:spPr>
            <a:xfrm>
              <a:off x="2987823" y="2618390"/>
              <a:ext cx="3031693" cy="4320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语法分析器</a:t>
              </a:r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D290D3A6-0FD5-4160-85B6-E35C7FABBA73}"/>
                </a:ext>
              </a:extLst>
            </p:cNvPr>
            <p:cNvSpPr/>
            <p:nvPr/>
          </p:nvSpPr>
          <p:spPr>
            <a:xfrm>
              <a:off x="2980466" y="3463964"/>
              <a:ext cx="3031693" cy="4320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语义分析与中间代码生成器</a:t>
              </a:r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C0D62723-6090-462B-B110-5B82F7BC9269}"/>
                </a:ext>
              </a:extLst>
            </p:cNvPr>
            <p:cNvSpPr/>
            <p:nvPr/>
          </p:nvSpPr>
          <p:spPr>
            <a:xfrm>
              <a:off x="2987822" y="4309538"/>
              <a:ext cx="3031693" cy="4320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中间代码优化器</a:t>
              </a: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10C53776-0120-46DC-B454-BCE1D7794379}"/>
                </a:ext>
              </a:extLst>
            </p:cNvPr>
            <p:cNvSpPr/>
            <p:nvPr/>
          </p:nvSpPr>
          <p:spPr>
            <a:xfrm>
              <a:off x="2987822" y="5155112"/>
              <a:ext cx="3031693" cy="4320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目标代码生成器</a:t>
              </a:r>
            </a:p>
          </p:txBody>
        </p:sp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5975012D-5CD4-44A4-B786-4FC692E4DACD}"/>
                </a:ext>
              </a:extLst>
            </p:cNvPr>
            <p:cNvCxnSpPr>
              <a:cxnSpLocks/>
              <a:endCxn id="2" idx="0"/>
            </p:cNvCxnSpPr>
            <p:nvPr/>
          </p:nvCxnSpPr>
          <p:spPr>
            <a:xfrm>
              <a:off x="4503670" y="1412776"/>
              <a:ext cx="0" cy="360040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EF03A16B-CB78-4660-B5AC-5744A8C9CF82}"/>
                </a:ext>
              </a:extLst>
            </p:cNvPr>
            <p:cNvCxnSpPr>
              <a:cxnSpLocks/>
              <a:stCxn id="2" idx="2"/>
              <a:endCxn id="9" idx="0"/>
            </p:cNvCxnSpPr>
            <p:nvPr/>
          </p:nvCxnSpPr>
          <p:spPr>
            <a:xfrm>
              <a:off x="4503670" y="2204864"/>
              <a:ext cx="0" cy="413526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D37D02AF-B3D7-410A-B5A6-F43FEAAC0E0A}"/>
                </a:ext>
              </a:extLst>
            </p:cNvPr>
            <p:cNvCxnSpPr>
              <a:cxnSpLocks/>
              <a:stCxn id="9" idx="2"/>
              <a:endCxn id="11" idx="0"/>
            </p:cNvCxnSpPr>
            <p:nvPr/>
          </p:nvCxnSpPr>
          <p:spPr>
            <a:xfrm flipH="1">
              <a:off x="4496313" y="3050438"/>
              <a:ext cx="7357" cy="413526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6C3450DD-36CF-452E-88BA-317DFEA29AE6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>
              <a:off x="4496313" y="3896012"/>
              <a:ext cx="7356" cy="413526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00F59897-67FF-41B9-9879-FBFE240FC330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>
              <a:off x="4503669" y="4741586"/>
              <a:ext cx="0" cy="413526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122496A-8894-49A3-A4C0-36EB7C005BFB}"/>
                </a:ext>
              </a:extLst>
            </p:cNvPr>
            <p:cNvSpPr txBox="1"/>
            <p:nvPr/>
          </p:nvSpPr>
          <p:spPr>
            <a:xfrm>
              <a:off x="5134996" y="139833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源程序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A3D95990-81AA-4156-9D7C-A78A65071FB2}"/>
                </a:ext>
              </a:extLst>
            </p:cNvPr>
            <p:cNvSpPr txBox="1"/>
            <p:nvPr/>
          </p:nvSpPr>
          <p:spPr>
            <a:xfrm>
              <a:off x="4904163" y="221352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单词符号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1B014821-DD5D-4BF0-9787-D945A4EAA68D}"/>
                </a:ext>
              </a:extLst>
            </p:cNvPr>
            <p:cNvSpPr txBox="1"/>
            <p:nvPr/>
          </p:nvSpPr>
          <p:spPr>
            <a:xfrm>
              <a:off x="4911519" y="308579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语法单位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7D71B491-44AE-417F-863D-0024A94CA2CD}"/>
                </a:ext>
              </a:extLst>
            </p:cNvPr>
            <p:cNvSpPr txBox="1"/>
            <p:nvPr/>
          </p:nvSpPr>
          <p:spPr>
            <a:xfrm>
              <a:off x="4904163" y="394020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中间代码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0C18C6A-406F-4329-A855-E2C3AC5E7698}"/>
                </a:ext>
              </a:extLst>
            </p:cNvPr>
            <p:cNvSpPr txBox="1"/>
            <p:nvPr/>
          </p:nvSpPr>
          <p:spPr>
            <a:xfrm>
              <a:off x="4911519" y="477740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中间代码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B5CC275-ECA6-4B62-B24A-86151E4B3128}"/>
                </a:ext>
              </a:extLst>
            </p:cNvPr>
            <p:cNvSpPr txBox="1"/>
            <p:nvPr/>
          </p:nvSpPr>
          <p:spPr>
            <a:xfrm>
              <a:off x="4902599" y="563135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目标代码</a:t>
              </a:r>
            </a:p>
          </p:txBody>
        </p:sp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C609477E-0DD5-4F56-8498-7E8F8FBB192D}"/>
                </a:ext>
              </a:extLst>
            </p:cNvPr>
            <p:cNvSpPr/>
            <p:nvPr/>
          </p:nvSpPr>
          <p:spPr>
            <a:xfrm>
              <a:off x="6516217" y="1742668"/>
              <a:ext cx="524572" cy="38444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错误处理</a:t>
              </a:r>
            </a:p>
          </p:txBody>
        </p: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9A170DEC-5D17-406D-91EA-3F55D87F1BFF}"/>
                </a:ext>
              </a:extLst>
            </p:cNvPr>
            <p:cNvSpPr/>
            <p:nvPr/>
          </p:nvSpPr>
          <p:spPr>
            <a:xfrm>
              <a:off x="1976026" y="3462994"/>
              <a:ext cx="524572" cy="212416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符号表管理</a:t>
              </a:r>
            </a:p>
          </p:txBody>
        </p: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371F84F0-3FE2-4732-AEC6-BA7276826722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>
              <a:off x="6019516" y="1988840"/>
              <a:ext cx="496701" cy="7872"/>
            </a:xfrm>
            <a:prstGeom prst="straightConnector1">
              <a:avLst/>
            </a:prstGeom>
            <a:ln w="349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82685E84-207F-419E-A25B-F2E5920D7031}"/>
                </a:ext>
              </a:extLst>
            </p:cNvPr>
            <p:cNvCxnSpPr>
              <a:cxnSpLocks/>
            </p:cNvCxnSpPr>
            <p:nvPr/>
          </p:nvCxnSpPr>
          <p:spPr>
            <a:xfrm>
              <a:off x="6010595" y="2847192"/>
              <a:ext cx="496701" cy="7872"/>
            </a:xfrm>
            <a:prstGeom prst="straightConnector1">
              <a:avLst/>
            </a:prstGeom>
            <a:ln w="349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ED3B5D30-73C7-4D1E-91B0-F2F03A787AE3}"/>
                </a:ext>
              </a:extLst>
            </p:cNvPr>
            <p:cNvCxnSpPr>
              <a:cxnSpLocks/>
            </p:cNvCxnSpPr>
            <p:nvPr/>
          </p:nvCxnSpPr>
          <p:spPr>
            <a:xfrm>
              <a:off x="6010595" y="3712344"/>
              <a:ext cx="496701" cy="7872"/>
            </a:xfrm>
            <a:prstGeom prst="straightConnector1">
              <a:avLst/>
            </a:prstGeom>
            <a:ln w="349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0FB361E8-2B49-4A49-8853-8D3B5B6BCFE5}"/>
                </a:ext>
              </a:extLst>
            </p:cNvPr>
            <p:cNvCxnSpPr>
              <a:cxnSpLocks/>
            </p:cNvCxnSpPr>
            <p:nvPr/>
          </p:nvCxnSpPr>
          <p:spPr>
            <a:xfrm>
              <a:off x="6010594" y="4559425"/>
              <a:ext cx="496701" cy="7872"/>
            </a:xfrm>
            <a:prstGeom prst="straightConnector1">
              <a:avLst/>
            </a:prstGeom>
            <a:ln w="349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A71225C9-D92A-48A7-904D-F45F31063C5C}"/>
                </a:ext>
              </a:extLst>
            </p:cNvPr>
            <p:cNvCxnSpPr>
              <a:cxnSpLocks/>
            </p:cNvCxnSpPr>
            <p:nvPr/>
          </p:nvCxnSpPr>
          <p:spPr>
            <a:xfrm>
              <a:off x="6010593" y="5371136"/>
              <a:ext cx="496701" cy="7872"/>
            </a:xfrm>
            <a:prstGeom prst="straightConnector1">
              <a:avLst/>
            </a:prstGeom>
            <a:ln w="349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1C315D55-1A99-4760-863E-A764CAC75C93}"/>
                </a:ext>
              </a:extLst>
            </p:cNvPr>
            <p:cNvCxnSpPr>
              <a:cxnSpLocks/>
            </p:cNvCxnSpPr>
            <p:nvPr/>
          </p:nvCxnSpPr>
          <p:spPr>
            <a:xfrm>
              <a:off x="2479303" y="3698735"/>
              <a:ext cx="496701" cy="7872"/>
            </a:xfrm>
            <a:prstGeom prst="straightConnector1">
              <a:avLst/>
            </a:prstGeom>
            <a:ln w="349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2CDD747D-494B-409D-8CC1-3E0951CC9571}"/>
                </a:ext>
              </a:extLst>
            </p:cNvPr>
            <p:cNvCxnSpPr>
              <a:cxnSpLocks/>
            </p:cNvCxnSpPr>
            <p:nvPr/>
          </p:nvCxnSpPr>
          <p:spPr>
            <a:xfrm>
              <a:off x="2479302" y="5375072"/>
              <a:ext cx="496701" cy="7872"/>
            </a:xfrm>
            <a:prstGeom prst="straightConnector1">
              <a:avLst/>
            </a:prstGeom>
            <a:ln w="349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550911A0-1101-4E05-852C-8DA24FABC176}"/>
                </a:ext>
              </a:extLst>
            </p:cNvPr>
            <p:cNvCxnSpPr>
              <a:cxnSpLocks/>
            </p:cNvCxnSpPr>
            <p:nvPr/>
          </p:nvCxnSpPr>
          <p:spPr>
            <a:xfrm>
              <a:off x="4495300" y="5587160"/>
              <a:ext cx="0" cy="360040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1E43C175-6FEF-4157-9B2F-7A9B9CA3AD1A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2479302" y="4525562"/>
              <a:ext cx="508520" cy="0"/>
            </a:xfrm>
            <a:prstGeom prst="straightConnector1">
              <a:avLst/>
            </a:prstGeom>
            <a:ln w="349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8">
            <a:extLst>
              <a:ext uri="{FF2B5EF4-FFF2-40B4-BE49-F238E27FC236}">
                <a16:creationId xmlns:a16="http://schemas.microsoft.com/office/drawing/2014/main" id="{04D3FA09-9CF3-4043-9AEA-21C65D98DB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2120" y="1301008"/>
            <a:ext cx="3456384" cy="2807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语法分析器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，又称</a:t>
            </a:r>
            <a:r>
              <a:rPr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扫描器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，对单词符号串进行语法分析，识别出各类语法单位，最终判断输入串是否构成语法上正确的“程序”。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257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1.1.5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编译程序的生成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1.1.5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编译程序的生成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42858D2-B53B-4BA4-BF02-CBEADA152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8856984" cy="1446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对机器的名称约定</a:t>
            </a:r>
            <a:endParaRPr lang="zh-CN" altLang="en-US" sz="1800" b="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宿主机：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运行编译程序的计算机。</a:t>
            </a: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目标机：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运行目标代码的计算机。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24352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语义分析与中间代码生成器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110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1.5.1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编译程序框架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883FB773-14EE-4932-BDB4-327C4507EF30}"/>
              </a:ext>
            </a:extLst>
          </p:cNvPr>
          <p:cNvGrpSpPr/>
          <p:nvPr/>
        </p:nvGrpSpPr>
        <p:grpSpPr>
          <a:xfrm>
            <a:off x="323528" y="1477015"/>
            <a:ext cx="5064763" cy="4602352"/>
            <a:chOff x="1976026" y="1398334"/>
            <a:chExt cx="5064763" cy="4602352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432CE574-81F7-4C9B-AA6A-CF62DE84500E}"/>
                </a:ext>
              </a:extLst>
            </p:cNvPr>
            <p:cNvSpPr/>
            <p:nvPr/>
          </p:nvSpPr>
          <p:spPr>
            <a:xfrm>
              <a:off x="2987823" y="1772816"/>
              <a:ext cx="3031693" cy="4320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词法分析器</a:t>
              </a: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80661CB3-54C4-4FA3-B3FD-F19243D0FF67}"/>
                </a:ext>
              </a:extLst>
            </p:cNvPr>
            <p:cNvSpPr/>
            <p:nvPr/>
          </p:nvSpPr>
          <p:spPr>
            <a:xfrm>
              <a:off x="2987823" y="2618390"/>
              <a:ext cx="3031693" cy="4320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语法分析器</a:t>
              </a:r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D290D3A6-0FD5-4160-85B6-E35C7FABBA73}"/>
                </a:ext>
              </a:extLst>
            </p:cNvPr>
            <p:cNvSpPr/>
            <p:nvPr/>
          </p:nvSpPr>
          <p:spPr>
            <a:xfrm>
              <a:off x="2980466" y="3463964"/>
              <a:ext cx="3031693" cy="4320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语义分析与中间代码生成器</a:t>
              </a:r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C0D62723-6090-462B-B110-5B82F7BC9269}"/>
                </a:ext>
              </a:extLst>
            </p:cNvPr>
            <p:cNvSpPr/>
            <p:nvPr/>
          </p:nvSpPr>
          <p:spPr>
            <a:xfrm>
              <a:off x="2987822" y="4309538"/>
              <a:ext cx="3031693" cy="4320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中间代码优化器</a:t>
              </a: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10C53776-0120-46DC-B454-BCE1D7794379}"/>
                </a:ext>
              </a:extLst>
            </p:cNvPr>
            <p:cNvSpPr/>
            <p:nvPr/>
          </p:nvSpPr>
          <p:spPr>
            <a:xfrm>
              <a:off x="2987822" y="5155112"/>
              <a:ext cx="3031693" cy="4320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目标代码生成器</a:t>
              </a:r>
            </a:p>
          </p:txBody>
        </p:sp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5975012D-5CD4-44A4-B786-4FC692E4DACD}"/>
                </a:ext>
              </a:extLst>
            </p:cNvPr>
            <p:cNvCxnSpPr>
              <a:cxnSpLocks/>
              <a:endCxn id="2" idx="0"/>
            </p:cNvCxnSpPr>
            <p:nvPr/>
          </p:nvCxnSpPr>
          <p:spPr>
            <a:xfrm>
              <a:off x="4503670" y="1412776"/>
              <a:ext cx="0" cy="360040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EF03A16B-CB78-4660-B5AC-5744A8C9CF82}"/>
                </a:ext>
              </a:extLst>
            </p:cNvPr>
            <p:cNvCxnSpPr>
              <a:cxnSpLocks/>
              <a:stCxn id="2" idx="2"/>
              <a:endCxn id="9" idx="0"/>
            </p:cNvCxnSpPr>
            <p:nvPr/>
          </p:nvCxnSpPr>
          <p:spPr>
            <a:xfrm>
              <a:off x="4503670" y="2204864"/>
              <a:ext cx="0" cy="413526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D37D02AF-B3D7-410A-B5A6-F43FEAAC0E0A}"/>
                </a:ext>
              </a:extLst>
            </p:cNvPr>
            <p:cNvCxnSpPr>
              <a:cxnSpLocks/>
              <a:stCxn id="9" idx="2"/>
              <a:endCxn id="11" idx="0"/>
            </p:cNvCxnSpPr>
            <p:nvPr/>
          </p:nvCxnSpPr>
          <p:spPr>
            <a:xfrm flipH="1">
              <a:off x="4496313" y="3050438"/>
              <a:ext cx="7357" cy="413526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6C3450DD-36CF-452E-88BA-317DFEA29AE6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>
              <a:off x="4496313" y="3896012"/>
              <a:ext cx="7356" cy="413526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00F59897-67FF-41B9-9879-FBFE240FC330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>
              <a:off x="4503669" y="4741586"/>
              <a:ext cx="0" cy="413526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122496A-8894-49A3-A4C0-36EB7C005BFB}"/>
                </a:ext>
              </a:extLst>
            </p:cNvPr>
            <p:cNvSpPr txBox="1"/>
            <p:nvPr/>
          </p:nvSpPr>
          <p:spPr>
            <a:xfrm>
              <a:off x="5134996" y="139833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源程序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A3D95990-81AA-4156-9D7C-A78A65071FB2}"/>
                </a:ext>
              </a:extLst>
            </p:cNvPr>
            <p:cNvSpPr txBox="1"/>
            <p:nvPr/>
          </p:nvSpPr>
          <p:spPr>
            <a:xfrm>
              <a:off x="4904163" y="221352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单词符号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1B014821-DD5D-4BF0-9787-D945A4EAA68D}"/>
                </a:ext>
              </a:extLst>
            </p:cNvPr>
            <p:cNvSpPr txBox="1"/>
            <p:nvPr/>
          </p:nvSpPr>
          <p:spPr>
            <a:xfrm>
              <a:off x="4911519" y="308579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语法单位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7D71B491-44AE-417F-863D-0024A94CA2CD}"/>
                </a:ext>
              </a:extLst>
            </p:cNvPr>
            <p:cNvSpPr txBox="1"/>
            <p:nvPr/>
          </p:nvSpPr>
          <p:spPr>
            <a:xfrm>
              <a:off x="4904163" y="394020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中间代码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0C18C6A-406F-4329-A855-E2C3AC5E7698}"/>
                </a:ext>
              </a:extLst>
            </p:cNvPr>
            <p:cNvSpPr txBox="1"/>
            <p:nvPr/>
          </p:nvSpPr>
          <p:spPr>
            <a:xfrm>
              <a:off x="4911519" y="477740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中间代码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B5CC275-ECA6-4B62-B24A-86151E4B3128}"/>
                </a:ext>
              </a:extLst>
            </p:cNvPr>
            <p:cNvSpPr txBox="1"/>
            <p:nvPr/>
          </p:nvSpPr>
          <p:spPr>
            <a:xfrm>
              <a:off x="4902599" y="563135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目标代码</a:t>
              </a:r>
            </a:p>
          </p:txBody>
        </p:sp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C609477E-0DD5-4F56-8498-7E8F8FBB192D}"/>
                </a:ext>
              </a:extLst>
            </p:cNvPr>
            <p:cNvSpPr/>
            <p:nvPr/>
          </p:nvSpPr>
          <p:spPr>
            <a:xfrm>
              <a:off x="6516217" y="1742668"/>
              <a:ext cx="524572" cy="38444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错误处理</a:t>
              </a:r>
            </a:p>
          </p:txBody>
        </p: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9A170DEC-5D17-406D-91EA-3F55D87F1BFF}"/>
                </a:ext>
              </a:extLst>
            </p:cNvPr>
            <p:cNvSpPr/>
            <p:nvPr/>
          </p:nvSpPr>
          <p:spPr>
            <a:xfrm>
              <a:off x="1976026" y="3452654"/>
              <a:ext cx="524572" cy="21345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符号表管理</a:t>
              </a:r>
            </a:p>
          </p:txBody>
        </p: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371F84F0-3FE2-4732-AEC6-BA7276826722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>
              <a:off x="6019516" y="1988840"/>
              <a:ext cx="496701" cy="7872"/>
            </a:xfrm>
            <a:prstGeom prst="straightConnector1">
              <a:avLst/>
            </a:prstGeom>
            <a:ln w="349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82685E84-207F-419E-A25B-F2E5920D7031}"/>
                </a:ext>
              </a:extLst>
            </p:cNvPr>
            <p:cNvCxnSpPr>
              <a:cxnSpLocks/>
            </p:cNvCxnSpPr>
            <p:nvPr/>
          </p:nvCxnSpPr>
          <p:spPr>
            <a:xfrm>
              <a:off x="6010595" y="2847192"/>
              <a:ext cx="496701" cy="7872"/>
            </a:xfrm>
            <a:prstGeom prst="straightConnector1">
              <a:avLst/>
            </a:prstGeom>
            <a:ln w="349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ED3B5D30-73C7-4D1E-91B0-F2F03A787AE3}"/>
                </a:ext>
              </a:extLst>
            </p:cNvPr>
            <p:cNvCxnSpPr>
              <a:cxnSpLocks/>
            </p:cNvCxnSpPr>
            <p:nvPr/>
          </p:nvCxnSpPr>
          <p:spPr>
            <a:xfrm>
              <a:off x="6010595" y="3712344"/>
              <a:ext cx="496701" cy="7872"/>
            </a:xfrm>
            <a:prstGeom prst="straightConnector1">
              <a:avLst/>
            </a:prstGeom>
            <a:ln w="349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0FB361E8-2B49-4A49-8853-8D3B5B6BCFE5}"/>
                </a:ext>
              </a:extLst>
            </p:cNvPr>
            <p:cNvCxnSpPr>
              <a:cxnSpLocks/>
            </p:cNvCxnSpPr>
            <p:nvPr/>
          </p:nvCxnSpPr>
          <p:spPr>
            <a:xfrm>
              <a:off x="6010594" y="4559425"/>
              <a:ext cx="496701" cy="7872"/>
            </a:xfrm>
            <a:prstGeom prst="straightConnector1">
              <a:avLst/>
            </a:prstGeom>
            <a:ln w="349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A71225C9-D92A-48A7-904D-F45F31063C5C}"/>
                </a:ext>
              </a:extLst>
            </p:cNvPr>
            <p:cNvCxnSpPr>
              <a:cxnSpLocks/>
            </p:cNvCxnSpPr>
            <p:nvPr/>
          </p:nvCxnSpPr>
          <p:spPr>
            <a:xfrm>
              <a:off x="6010593" y="5371136"/>
              <a:ext cx="496701" cy="7872"/>
            </a:xfrm>
            <a:prstGeom prst="straightConnector1">
              <a:avLst/>
            </a:prstGeom>
            <a:ln w="349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1C315D55-1A99-4760-863E-A764CAC75C93}"/>
                </a:ext>
              </a:extLst>
            </p:cNvPr>
            <p:cNvCxnSpPr>
              <a:cxnSpLocks/>
            </p:cNvCxnSpPr>
            <p:nvPr/>
          </p:nvCxnSpPr>
          <p:spPr>
            <a:xfrm>
              <a:off x="2479303" y="3698735"/>
              <a:ext cx="496701" cy="7872"/>
            </a:xfrm>
            <a:prstGeom prst="straightConnector1">
              <a:avLst/>
            </a:prstGeom>
            <a:ln w="349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2CDD747D-494B-409D-8CC1-3E0951CC9571}"/>
                </a:ext>
              </a:extLst>
            </p:cNvPr>
            <p:cNvCxnSpPr>
              <a:cxnSpLocks/>
            </p:cNvCxnSpPr>
            <p:nvPr/>
          </p:nvCxnSpPr>
          <p:spPr>
            <a:xfrm>
              <a:off x="2479302" y="5375072"/>
              <a:ext cx="496701" cy="7872"/>
            </a:xfrm>
            <a:prstGeom prst="straightConnector1">
              <a:avLst/>
            </a:prstGeom>
            <a:ln w="349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550911A0-1101-4E05-852C-8DA24FABC176}"/>
                </a:ext>
              </a:extLst>
            </p:cNvPr>
            <p:cNvCxnSpPr>
              <a:cxnSpLocks/>
            </p:cNvCxnSpPr>
            <p:nvPr/>
          </p:nvCxnSpPr>
          <p:spPr>
            <a:xfrm>
              <a:off x="4495300" y="5587160"/>
              <a:ext cx="0" cy="360040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8">
            <a:extLst>
              <a:ext uri="{FF2B5EF4-FFF2-40B4-BE49-F238E27FC236}">
                <a16:creationId xmlns:a16="http://schemas.microsoft.com/office/drawing/2014/main" id="{04D3FA09-9CF3-4043-9AEA-21C65D98DB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2120" y="1301008"/>
            <a:ext cx="3456384" cy="2807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语义分析与中间代码生成器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，按照语义规则对语法分析器归约（或推导）出的语法单位进行语义分析，并把它们翻译成一定形式的中间代码。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15D1092F-3E94-4357-845A-E8B74BFECEDB}"/>
              </a:ext>
            </a:extLst>
          </p:cNvPr>
          <p:cNvCxnSpPr>
            <a:cxnSpLocks/>
          </p:cNvCxnSpPr>
          <p:nvPr/>
        </p:nvCxnSpPr>
        <p:spPr>
          <a:xfrm>
            <a:off x="826804" y="4604243"/>
            <a:ext cx="508520" cy="0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403308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语义分析与中间代码生成器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111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1.5.1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编译程序框架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BE53893-B6AE-4417-9267-DB1E3421C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02" y="4149080"/>
            <a:ext cx="7577193" cy="9810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A1079D7-85FC-4E20-8DC7-0957288F8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65" y="1262131"/>
            <a:ext cx="9004070" cy="210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8999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符号表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112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1.5.1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编译程序框架</a:t>
            </a:r>
          </a:p>
        </p:txBody>
      </p:sp>
      <p:sp>
        <p:nvSpPr>
          <p:cNvPr id="37" name="TextBox 8">
            <a:extLst>
              <a:ext uri="{FF2B5EF4-FFF2-40B4-BE49-F238E27FC236}">
                <a16:creationId xmlns:a16="http://schemas.microsoft.com/office/drawing/2014/main" id="{A883820A-84B8-4E3B-A92F-BDC8F45E6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8856984" cy="233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符号表：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用于登记</a:t>
            </a:r>
            <a:r>
              <a:rPr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源程序的各类信息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编译各阶段的进展状况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en-US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符号表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：登记源程序中的每个名字及属性，如变量名、常量名、过程名等。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变量名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的信息包括：类型、占用内存大小、地址等等。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通常，编译程序在处理到名字的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定义性出现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时，把名字的各种属性填入符号表；处理到名字的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使用性出现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时，对名字的属性进行查证。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43322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符号表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113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1.5.1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编译程序框架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1C7AB1-B75B-439F-B3BB-34DA4C9B0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545" y="4506988"/>
            <a:ext cx="6138907" cy="228601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74DDF6-3CCF-4401-B4E8-0E38C5AF9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3525906"/>
            <a:ext cx="7577193" cy="9810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DF8ACAC-2451-4D76-A328-471EFB59E6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65" y="1262131"/>
            <a:ext cx="9004070" cy="210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0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中间代码优化器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114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1.5.1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编译程序框架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883FB773-14EE-4932-BDB4-327C4507EF30}"/>
              </a:ext>
            </a:extLst>
          </p:cNvPr>
          <p:cNvGrpSpPr/>
          <p:nvPr/>
        </p:nvGrpSpPr>
        <p:grpSpPr>
          <a:xfrm>
            <a:off x="323528" y="1477015"/>
            <a:ext cx="5064763" cy="4602352"/>
            <a:chOff x="1976026" y="1398334"/>
            <a:chExt cx="5064763" cy="4602352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432CE574-81F7-4C9B-AA6A-CF62DE84500E}"/>
                </a:ext>
              </a:extLst>
            </p:cNvPr>
            <p:cNvSpPr/>
            <p:nvPr/>
          </p:nvSpPr>
          <p:spPr>
            <a:xfrm>
              <a:off x="2987823" y="1772816"/>
              <a:ext cx="3031693" cy="4320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词法分析器</a:t>
              </a: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80661CB3-54C4-4FA3-B3FD-F19243D0FF67}"/>
                </a:ext>
              </a:extLst>
            </p:cNvPr>
            <p:cNvSpPr/>
            <p:nvPr/>
          </p:nvSpPr>
          <p:spPr>
            <a:xfrm>
              <a:off x="2987823" y="2618390"/>
              <a:ext cx="3031693" cy="4320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语法分析器</a:t>
              </a:r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D290D3A6-0FD5-4160-85B6-E35C7FABBA73}"/>
                </a:ext>
              </a:extLst>
            </p:cNvPr>
            <p:cNvSpPr/>
            <p:nvPr/>
          </p:nvSpPr>
          <p:spPr>
            <a:xfrm>
              <a:off x="2980466" y="3463964"/>
              <a:ext cx="3031693" cy="4320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语义分析与中间代码生成器</a:t>
              </a:r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C0D62723-6090-462B-B110-5B82F7BC9269}"/>
                </a:ext>
              </a:extLst>
            </p:cNvPr>
            <p:cNvSpPr/>
            <p:nvPr/>
          </p:nvSpPr>
          <p:spPr>
            <a:xfrm>
              <a:off x="2987822" y="4309538"/>
              <a:ext cx="3031693" cy="4320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中间代码优化器</a:t>
              </a: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10C53776-0120-46DC-B454-BCE1D7794379}"/>
                </a:ext>
              </a:extLst>
            </p:cNvPr>
            <p:cNvSpPr/>
            <p:nvPr/>
          </p:nvSpPr>
          <p:spPr>
            <a:xfrm>
              <a:off x="2987822" y="5155112"/>
              <a:ext cx="3031693" cy="4320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目标代码生成器</a:t>
              </a:r>
            </a:p>
          </p:txBody>
        </p:sp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5975012D-5CD4-44A4-B786-4FC692E4DACD}"/>
                </a:ext>
              </a:extLst>
            </p:cNvPr>
            <p:cNvCxnSpPr>
              <a:cxnSpLocks/>
              <a:endCxn id="2" idx="0"/>
            </p:cNvCxnSpPr>
            <p:nvPr/>
          </p:nvCxnSpPr>
          <p:spPr>
            <a:xfrm>
              <a:off x="4503670" y="1412776"/>
              <a:ext cx="0" cy="360040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EF03A16B-CB78-4660-B5AC-5744A8C9CF82}"/>
                </a:ext>
              </a:extLst>
            </p:cNvPr>
            <p:cNvCxnSpPr>
              <a:cxnSpLocks/>
              <a:stCxn id="2" idx="2"/>
              <a:endCxn id="9" idx="0"/>
            </p:cNvCxnSpPr>
            <p:nvPr/>
          </p:nvCxnSpPr>
          <p:spPr>
            <a:xfrm>
              <a:off x="4503670" y="2204864"/>
              <a:ext cx="0" cy="413526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D37D02AF-B3D7-410A-B5A6-F43FEAAC0E0A}"/>
                </a:ext>
              </a:extLst>
            </p:cNvPr>
            <p:cNvCxnSpPr>
              <a:cxnSpLocks/>
              <a:stCxn id="9" idx="2"/>
              <a:endCxn id="11" idx="0"/>
            </p:cNvCxnSpPr>
            <p:nvPr/>
          </p:nvCxnSpPr>
          <p:spPr>
            <a:xfrm flipH="1">
              <a:off x="4496313" y="3050438"/>
              <a:ext cx="7357" cy="413526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6C3450DD-36CF-452E-88BA-317DFEA29AE6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>
              <a:off x="4496313" y="3896012"/>
              <a:ext cx="7356" cy="413526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00F59897-67FF-41B9-9879-FBFE240FC330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>
              <a:off x="4503669" y="4741586"/>
              <a:ext cx="0" cy="413526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122496A-8894-49A3-A4C0-36EB7C005BFB}"/>
                </a:ext>
              </a:extLst>
            </p:cNvPr>
            <p:cNvSpPr txBox="1"/>
            <p:nvPr/>
          </p:nvSpPr>
          <p:spPr>
            <a:xfrm>
              <a:off x="5134996" y="139833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源程序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A3D95990-81AA-4156-9D7C-A78A65071FB2}"/>
                </a:ext>
              </a:extLst>
            </p:cNvPr>
            <p:cNvSpPr txBox="1"/>
            <p:nvPr/>
          </p:nvSpPr>
          <p:spPr>
            <a:xfrm>
              <a:off x="4904163" y="221352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单词符号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1B014821-DD5D-4BF0-9787-D945A4EAA68D}"/>
                </a:ext>
              </a:extLst>
            </p:cNvPr>
            <p:cNvSpPr txBox="1"/>
            <p:nvPr/>
          </p:nvSpPr>
          <p:spPr>
            <a:xfrm>
              <a:off x="4911519" y="308579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语法单位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7D71B491-44AE-417F-863D-0024A94CA2CD}"/>
                </a:ext>
              </a:extLst>
            </p:cNvPr>
            <p:cNvSpPr txBox="1"/>
            <p:nvPr/>
          </p:nvSpPr>
          <p:spPr>
            <a:xfrm>
              <a:off x="4904163" y="394020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中间代码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0C18C6A-406F-4329-A855-E2C3AC5E7698}"/>
                </a:ext>
              </a:extLst>
            </p:cNvPr>
            <p:cNvSpPr txBox="1"/>
            <p:nvPr/>
          </p:nvSpPr>
          <p:spPr>
            <a:xfrm>
              <a:off x="4911519" y="477740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中间代码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B5CC275-ECA6-4B62-B24A-86151E4B3128}"/>
                </a:ext>
              </a:extLst>
            </p:cNvPr>
            <p:cNvSpPr txBox="1"/>
            <p:nvPr/>
          </p:nvSpPr>
          <p:spPr>
            <a:xfrm>
              <a:off x="4902599" y="563135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目标代码</a:t>
              </a:r>
            </a:p>
          </p:txBody>
        </p:sp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C609477E-0DD5-4F56-8498-7E8F8FBB192D}"/>
                </a:ext>
              </a:extLst>
            </p:cNvPr>
            <p:cNvSpPr/>
            <p:nvPr/>
          </p:nvSpPr>
          <p:spPr>
            <a:xfrm>
              <a:off x="6516217" y="1742668"/>
              <a:ext cx="524572" cy="38444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错误处理</a:t>
              </a:r>
            </a:p>
          </p:txBody>
        </p: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9A170DEC-5D17-406D-91EA-3F55D87F1BFF}"/>
                </a:ext>
              </a:extLst>
            </p:cNvPr>
            <p:cNvSpPr/>
            <p:nvPr/>
          </p:nvSpPr>
          <p:spPr>
            <a:xfrm>
              <a:off x="1976026" y="3450334"/>
              <a:ext cx="524572" cy="21368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符号表管理</a:t>
              </a:r>
            </a:p>
          </p:txBody>
        </p: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371F84F0-3FE2-4732-AEC6-BA7276826722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>
              <a:off x="6019516" y="1988840"/>
              <a:ext cx="496701" cy="7872"/>
            </a:xfrm>
            <a:prstGeom prst="straightConnector1">
              <a:avLst/>
            </a:prstGeom>
            <a:ln w="349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82685E84-207F-419E-A25B-F2E5920D7031}"/>
                </a:ext>
              </a:extLst>
            </p:cNvPr>
            <p:cNvCxnSpPr>
              <a:cxnSpLocks/>
            </p:cNvCxnSpPr>
            <p:nvPr/>
          </p:nvCxnSpPr>
          <p:spPr>
            <a:xfrm>
              <a:off x="6010595" y="2847192"/>
              <a:ext cx="496701" cy="7872"/>
            </a:xfrm>
            <a:prstGeom prst="straightConnector1">
              <a:avLst/>
            </a:prstGeom>
            <a:ln w="349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ED3B5D30-73C7-4D1E-91B0-F2F03A787AE3}"/>
                </a:ext>
              </a:extLst>
            </p:cNvPr>
            <p:cNvCxnSpPr>
              <a:cxnSpLocks/>
            </p:cNvCxnSpPr>
            <p:nvPr/>
          </p:nvCxnSpPr>
          <p:spPr>
            <a:xfrm>
              <a:off x="6010595" y="3712344"/>
              <a:ext cx="496701" cy="7872"/>
            </a:xfrm>
            <a:prstGeom prst="straightConnector1">
              <a:avLst/>
            </a:prstGeom>
            <a:ln w="349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0FB361E8-2B49-4A49-8853-8D3B5B6BCFE5}"/>
                </a:ext>
              </a:extLst>
            </p:cNvPr>
            <p:cNvCxnSpPr>
              <a:cxnSpLocks/>
            </p:cNvCxnSpPr>
            <p:nvPr/>
          </p:nvCxnSpPr>
          <p:spPr>
            <a:xfrm>
              <a:off x="6010594" y="4559425"/>
              <a:ext cx="496701" cy="7872"/>
            </a:xfrm>
            <a:prstGeom prst="straightConnector1">
              <a:avLst/>
            </a:prstGeom>
            <a:ln w="349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A71225C9-D92A-48A7-904D-F45F31063C5C}"/>
                </a:ext>
              </a:extLst>
            </p:cNvPr>
            <p:cNvCxnSpPr>
              <a:cxnSpLocks/>
            </p:cNvCxnSpPr>
            <p:nvPr/>
          </p:nvCxnSpPr>
          <p:spPr>
            <a:xfrm>
              <a:off x="6010593" y="5371136"/>
              <a:ext cx="496701" cy="7872"/>
            </a:xfrm>
            <a:prstGeom prst="straightConnector1">
              <a:avLst/>
            </a:prstGeom>
            <a:ln w="349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1C315D55-1A99-4760-863E-A764CAC75C93}"/>
                </a:ext>
              </a:extLst>
            </p:cNvPr>
            <p:cNvCxnSpPr>
              <a:cxnSpLocks/>
            </p:cNvCxnSpPr>
            <p:nvPr/>
          </p:nvCxnSpPr>
          <p:spPr>
            <a:xfrm>
              <a:off x="2479303" y="3698735"/>
              <a:ext cx="496701" cy="7872"/>
            </a:xfrm>
            <a:prstGeom prst="straightConnector1">
              <a:avLst/>
            </a:prstGeom>
            <a:ln w="349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2CDD747D-494B-409D-8CC1-3E0951CC9571}"/>
                </a:ext>
              </a:extLst>
            </p:cNvPr>
            <p:cNvCxnSpPr>
              <a:cxnSpLocks/>
            </p:cNvCxnSpPr>
            <p:nvPr/>
          </p:nvCxnSpPr>
          <p:spPr>
            <a:xfrm>
              <a:off x="2479302" y="5375072"/>
              <a:ext cx="496701" cy="7872"/>
            </a:xfrm>
            <a:prstGeom prst="straightConnector1">
              <a:avLst/>
            </a:prstGeom>
            <a:ln w="349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550911A0-1101-4E05-852C-8DA24FABC176}"/>
                </a:ext>
              </a:extLst>
            </p:cNvPr>
            <p:cNvCxnSpPr>
              <a:cxnSpLocks/>
            </p:cNvCxnSpPr>
            <p:nvPr/>
          </p:nvCxnSpPr>
          <p:spPr>
            <a:xfrm>
              <a:off x="4495300" y="5587160"/>
              <a:ext cx="0" cy="360040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8">
            <a:extLst>
              <a:ext uri="{FF2B5EF4-FFF2-40B4-BE49-F238E27FC236}">
                <a16:creationId xmlns:a16="http://schemas.microsoft.com/office/drawing/2014/main" id="{04D3FA09-9CF3-4043-9AEA-21C65D98DB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2120" y="1301008"/>
            <a:ext cx="3456384" cy="961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中间代码优化器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，对中间代码进行优化处理。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15D1092F-3E94-4357-845A-E8B74BFECEDB}"/>
              </a:ext>
            </a:extLst>
          </p:cNvPr>
          <p:cNvCxnSpPr>
            <a:cxnSpLocks/>
          </p:cNvCxnSpPr>
          <p:nvPr/>
        </p:nvCxnSpPr>
        <p:spPr>
          <a:xfrm>
            <a:off x="826804" y="4604243"/>
            <a:ext cx="508520" cy="0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42193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中间代码优化器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115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1.5.1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编译程序框架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BE53893-B6AE-4417-9267-DB1E3421C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02" y="3787495"/>
            <a:ext cx="7577193" cy="98108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B7C3F7E-C71E-4313-BC2D-C427F68D4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5" y="5155485"/>
            <a:ext cx="7704856" cy="6052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60CF2E4-859B-4687-B778-F6FB450B3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65" y="1262131"/>
            <a:ext cx="9004070" cy="210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4428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目标代码生成器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116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1.5.1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编译程序框架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883FB773-14EE-4932-BDB4-327C4507EF30}"/>
              </a:ext>
            </a:extLst>
          </p:cNvPr>
          <p:cNvGrpSpPr/>
          <p:nvPr/>
        </p:nvGrpSpPr>
        <p:grpSpPr>
          <a:xfrm>
            <a:off x="323528" y="1477015"/>
            <a:ext cx="5064763" cy="4602352"/>
            <a:chOff x="1976026" y="1398334"/>
            <a:chExt cx="5064763" cy="4602352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432CE574-81F7-4C9B-AA6A-CF62DE84500E}"/>
                </a:ext>
              </a:extLst>
            </p:cNvPr>
            <p:cNvSpPr/>
            <p:nvPr/>
          </p:nvSpPr>
          <p:spPr>
            <a:xfrm>
              <a:off x="2987823" y="1772816"/>
              <a:ext cx="3031693" cy="4320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词法分析器</a:t>
              </a: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80661CB3-54C4-4FA3-B3FD-F19243D0FF67}"/>
                </a:ext>
              </a:extLst>
            </p:cNvPr>
            <p:cNvSpPr/>
            <p:nvPr/>
          </p:nvSpPr>
          <p:spPr>
            <a:xfrm>
              <a:off x="2987823" y="2618390"/>
              <a:ext cx="3031693" cy="4320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语法分析器</a:t>
              </a:r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D290D3A6-0FD5-4160-85B6-E35C7FABBA73}"/>
                </a:ext>
              </a:extLst>
            </p:cNvPr>
            <p:cNvSpPr/>
            <p:nvPr/>
          </p:nvSpPr>
          <p:spPr>
            <a:xfrm>
              <a:off x="2980466" y="3463964"/>
              <a:ext cx="3031693" cy="4320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语义分析与中间代码生成器</a:t>
              </a:r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C0D62723-6090-462B-B110-5B82F7BC9269}"/>
                </a:ext>
              </a:extLst>
            </p:cNvPr>
            <p:cNvSpPr/>
            <p:nvPr/>
          </p:nvSpPr>
          <p:spPr>
            <a:xfrm>
              <a:off x="2987822" y="4309538"/>
              <a:ext cx="3031693" cy="4320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中间代码优化器</a:t>
              </a: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10C53776-0120-46DC-B454-BCE1D7794379}"/>
                </a:ext>
              </a:extLst>
            </p:cNvPr>
            <p:cNvSpPr/>
            <p:nvPr/>
          </p:nvSpPr>
          <p:spPr>
            <a:xfrm>
              <a:off x="2987822" y="5155112"/>
              <a:ext cx="3031693" cy="4320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目标代码生成器</a:t>
              </a:r>
            </a:p>
          </p:txBody>
        </p:sp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5975012D-5CD4-44A4-B786-4FC692E4DACD}"/>
                </a:ext>
              </a:extLst>
            </p:cNvPr>
            <p:cNvCxnSpPr>
              <a:cxnSpLocks/>
              <a:endCxn id="2" idx="0"/>
            </p:cNvCxnSpPr>
            <p:nvPr/>
          </p:nvCxnSpPr>
          <p:spPr>
            <a:xfrm>
              <a:off x="4503670" y="1412776"/>
              <a:ext cx="0" cy="360040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EF03A16B-CB78-4660-B5AC-5744A8C9CF82}"/>
                </a:ext>
              </a:extLst>
            </p:cNvPr>
            <p:cNvCxnSpPr>
              <a:cxnSpLocks/>
              <a:stCxn id="2" idx="2"/>
              <a:endCxn id="9" idx="0"/>
            </p:cNvCxnSpPr>
            <p:nvPr/>
          </p:nvCxnSpPr>
          <p:spPr>
            <a:xfrm>
              <a:off x="4503670" y="2204864"/>
              <a:ext cx="0" cy="413526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D37D02AF-B3D7-410A-B5A6-F43FEAAC0E0A}"/>
                </a:ext>
              </a:extLst>
            </p:cNvPr>
            <p:cNvCxnSpPr>
              <a:cxnSpLocks/>
              <a:stCxn id="9" idx="2"/>
              <a:endCxn id="11" idx="0"/>
            </p:cNvCxnSpPr>
            <p:nvPr/>
          </p:nvCxnSpPr>
          <p:spPr>
            <a:xfrm flipH="1">
              <a:off x="4496313" y="3050438"/>
              <a:ext cx="7357" cy="413526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6C3450DD-36CF-452E-88BA-317DFEA29AE6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>
              <a:off x="4496313" y="3896012"/>
              <a:ext cx="7356" cy="413526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00F59897-67FF-41B9-9879-FBFE240FC330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>
              <a:off x="4503669" y="4741586"/>
              <a:ext cx="0" cy="413526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122496A-8894-49A3-A4C0-36EB7C005BFB}"/>
                </a:ext>
              </a:extLst>
            </p:cNvPr>
            <p:cNvSpPr txBox="1"/>
            <p:nvPr/>
          </p:nvSpPr>
          <p:spPr>
            <a:xfrm>
              <a:off x="5134996" y="139833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源程序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A3D95990-81AA-4156-9D7C-A78A65071FB2}"/>
                </a:ext>
              </a:extLst>
            </p:cNvPr>
            <p:cNvSpPr txBox="1"/>
            <p:nvPr/>
          </p:nvSpPr>
          <p:spPr>
            <a:xfrm>
              <a:off x="4904163" y="221352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单词符号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1B014821-DD5D-4BF0-9787-D945A4EAA68D}"/>
                </a:ext>
              </a:extLst>
            </p:cNvPr>
            <p:cNvSpPr txBox="1"/>
            <p:nvPr/>
          </p:nvSpPr>
          <p:spPr>
            <a:xfrm>
              <a:off x="4911519" y="308579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语法单位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7D71B491-44AE-417F-863D-0024A94CA2CD}"/>
                </a:ext>
              </a:extLst>
            </p:cNvPr>
            <p:cNvSpPr txBox="1"/>
            <p:nvPr/>
          </p:nvSpPr>
          <p:spPr>
            <a:xfrm>
              <a:off x="4904163" y="394020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中间代码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0C18C6A-406F-4329-A855-E2C3AC5E7698}"/>
                </a:ext>
              </a:extLst>
            </p:cNvPr>
            <p:cNvSpPr txBox="1"/>
            <p:nvPr/>
          </p:nvSpPr>
          <p:spPr>
            <a:xfrm>
              <a:off x="4911519" y="477740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中间代码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B5CC275-ECA6-4B62-B24A-86151E4B3128}"/>
                </a:ext>
              </a:extLst>
            </p:cNvPr>
            <p:cNvSpPr txBox="1"/>
            <p:nvPr/>
          </p:nvSpPr>
          <p:spPr>
            <a:xfrm>
              <a:off x="4902599" y="563135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目标代码</a:t>
              </a:r>
            </a:p>
          </p:txBody>
        </p:sp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C609477E-0DD5-4F56-8498-7E8F8FBB192D}"/>
                </a:ext>
              </a:extLst>
            </p:cNvPr>
            <p:cNvSpPr/>
            <p:nvPr/>
          </p:nvSpPr>
          <p:spPr>
            <a:xfrm>
              <a:off x="6516217" y="1742668"/>
              <a:ext cx="524572" cy="38444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错误处理</a:t>
              </a:r>
            </a:p>
          </p:txBody>
        </p: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9A170DEC-5D17-406D-91EA-3F55D87F1BFF}"/>
                </a:ext>
              </a:extLst>
            </p:cNvPr>
            <p:cNvSpPr/>
            <p:nvPr/>
          </p:nvSpPr>
          <p:spPr>
            <a:xfrm>
              <a:off x="1976026" y="3462994"/>
              <a:ext cx="524572" cy="21241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符号表管理</a:t>
              </a:r>
            </a:p>
          </p:txBody>
        </p: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371F84F0-3FE2-4732-AEC6-BA7276826722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>
              <a:off x="6019516" y="1988840"/>
              <a:ext cx="496701" cy="7872"/>
            </a:xfrm>
            <a:prstGeom prst="straightConnector1">
              <a:avLst/>
            </a:prstGeom>
            <a:ln w="349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82685E84-207F-419E-A25B-F2E5920D7031}"/>
                </a:ext>
              </a:extLst>
            </p:cNvPr>
            <p:cNvCxnSpPr>
              <a:cxnSpLocks/>
            </p:cNvCxnSpPr>
            <p:nvPr/>
          </p:nvCxnSpPr>
          <p:spPr>
            <a:xfrm>
              <a:off x="6010595" y="2847192"/>
              <a:ext cx="496701" cy="7872"/>
            </a:xfrm>
            <a:prstGeom prst="straightConnector1">
              <a:avLst/>
            </a:prstGeom>
            <a:ln w="349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ED3B5D30-73C7-4D1E-91B0-F2F03A787AE3}"/>
                </a:ext>
              </a:extLst>
            </p:cNvPr>
            <p:cNvCxnSpPr>
              <a:cxnSpLocks/>
            </p:cNvCxnSpPr>
            <p:nvPr/>
          </p:nvCxnSpPr>
          <p:spPr>
            <a:xfrm>
              <a:off x="6010595" y="3712344"/>
              <a:ext cx="496701" cy="7872"/>
            </a:xfrm>
            <a:prstGeom prst="straightConnector1">
              <a:avLst/>
            </a:prstGeom>
            <a:ln w="349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0FB361E8-2B49-4A49-8853-8D3B5B6BCFE5}"/>
                </a:ext>
              </a:extLst>
            </p:cNvPr>
            <p:cNvCxnSpPr>
              <a:cxnSpLocks/>
            </p:cNvCxnSpPr>
            <p:nvPr/>
          </p:nvCxnSpPr>
          <p:spPr>
            <a:xfrm>
              <a:off x="6010594" y="4559425"/>
              <a:ext cx="496701" cy="7872"/>
            </a:xfrm>
            <a:prstGeom prst="straightConnector1">
              <a:avLst/>
            </a:prstGeom>
            <a:ln w="349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A71225C9-D92A-48A7-904D-F45F31063C5C}"/>
                </a:ext>
              </a:extLst>
            </p:cNvPr>
            <p:cNvCxnSpPr>
              <a:cxnSpLocks/>
            </p:cNvCxnSpPr>
            <p:nvPr/>
          </p:nvCxnSpPr>
          <p:spPr>
            <a:xfrm>
              <a:off x="6010593" y="5371136"/>
              <a:ext cx="496701" cy="7872"/>
            </a:xfrm>
            <a:prstGeom prst="straightConnector1">
              <a:avLst/>
            </a:prstGeom>
            <a:ln w="349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1C315D55-1A99-4760-863E-A764CAC75C93}"/>
                </a:ext>
              </a:extLst>
            </p:cNvPr>
            <p:cNvCxnSpPr>
              <a:cxnSpLocks/>
            </p:cNvCxnSpPr>
            <p:nvPr/>
          </p:nvCxnSpPr>
          <p:spPr>
            <a:xfrm>
              <a:off x="2479303" y="3698735"/>
              <a:ext cx="496701" cy="7872"/>
            </a:xfrm>
            <a:prstGeom prst="straightConnector1">
              <a:avLst/>
            </a:prstGeom>
            <a:ln w="349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2CDD747D-494B-409D-8CC1-3E0951CC9571}"/>
                </a:ext>
              </a:extLst>
            </p:cNvPr>
            <p:cNvCxnSpPr>
              <a:cxnSpLocks/>
            </p:cNvCxnSpPr>
            <p:nvPr/>
          </p:nvCxnSpPr>
          <p:spPr>
            <a:xfrm>
              <a:off x="2479302" y="5375072"/>
              <a:ext cx="496701" cy="7872"/>
            </a:xfrm>
            <a:prstGeom prst="straightConnector1">
              <a:avLst/>
            </a:prstGeom>
            <a:ln w="349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550911A0-1101-4E05-852C-8DA24FABC176}"/>
                </a:ext>
              </a:extLst>
            </p:cNvPr>
            <p:cNvCxnSpPr>
              <a:cxnSpLocks/>
            </p:cNvCxnSpPr>
            <p:nvPr/>
          </p:nvCxnSpPr>
          <p:spPr>
            <a:xfrm>
              <a:off x="4495300" y="5587160"/>
              <a:ext cx="0" cy="360040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8">
            <a:extLst>
              <a:ext uri="{FF2B5EF4-FFF2-40B4-BE49-F238E27FC236}">
                <a16:creationId xmlns:a16="http://schemas.microsoft.com/office/drawing/2014/main" id="{04D3FA09-9CF3-4043-9AEA-21C65D98DB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2120" y="1301008"/>
            <a:ext cx="3456384" cy="961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目标代码生成器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，把中间代码翻译成目标代码。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15D1092F-3E94-4357-845A-E8B74BFECEDB}"/>
              </a:ext>
            </a:extLst>
          </p:cNvPr>
          <p:cNvCxnSpPr>
            <a:cxnSpLocks/>
          </p:cNvCxnSpPr>
          <p:nvPr/>
        </p:nvCxnSpPr>
        <p:spPr>
          <a:xfrm>
            <a:off x="826804" y="4604243"/>
            <a:ext cx="508520" cy="0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36745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目标代码生成器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117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1.5.1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编译程序框架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ABB83BD-291B-46F9-B90F-2404CA1DA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392336"/>
            <a:ext cx="7704856" cy="60527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9AAD230-9B4A-48B3-BE47-1449D76A8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7" y="2631802"/>
            <a:ext cx="7560841" cy="227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335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错误处理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118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1.5.1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编译程序框架</a:t>
            </a:r>
          </a:p>
        </p:txBody>
      </p:sp>
      <p:sp>
        <p:nvSpPr>
          <p:cNvPr id="37" name="TextBox 8">
            <a:extLst>
              <a:ext uri="{FF2B5EF4-FFF2-40B4-BE49-F238E27FC236}">
                <a16:creationId xmlns:a16="http://schemas.microsoft.com/office/drawing/2014/main" id="{A883820A-84B8-4E3B-A92F-BDC8F45E6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8856984" cy="2803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错误处理</a:t>
            </a:r>
            <a:endParaRPr lang="zh-CN" altLang="en-US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最大限度的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发现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各种错误。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准确指出错误的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性质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和发生错误的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地点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将错误所造成的影响限制在尽可能小的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范围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，以便使得源程序的其余部分可以继续被编译下去，以进一步发现其它可能的错误。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如果可能，自动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校正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错误。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6316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119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542" y="620688"/>
            <a:ext cx="3960440" cy="6211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编译器的基本概念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语言的分类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程序设计语言分类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编译程序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编译原理与技术的特点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编译程序的生成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高级程序设计语言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高级语言分类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数据类型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目标语言模型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1.3.1 CPU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架构和指令集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寄存器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汇编程序结构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汇编指令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寻址方式及记号约定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2EA4AE6B-5D03-412C-83F6-B50409B45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3934" y="622534"/>
            <a:ext cx="3960440" cy="5861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传送指令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1.3.7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基本运算指令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1.3.8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转移指令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1.3.9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栈操作指令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1.3.10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浮点指令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中间语言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后缀式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图表示法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三地址码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编译器组成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编译器框架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1.5.2 </a:t>
            </a:r>
            <a:r>
              <a:rPr lang="zh-CN" altLang="en-US" sz="16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编译前端与后端</a:t>
            </a:r>
            <a:endParaRPr lang="en-US" altLang="zh-CN" sz="16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数学基础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数理逻辑和记号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集合论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图论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9242D6-E2F0-4232-9A96-ED6FD5768F7F}"/>
              </a:ext>
            </a:extLst>
          </p:cNvPr>
          <p:cNvSpPr txBox="1"/>
          <p:nvPr/>
        </p:nvSpPr>
        <p:spPr>
          <a:xfrm>
            <a:off x="107504" y="35913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 编译器概述</a:t>
            </a:r>
          </a:p>
        </p:txBody>
      </p:sp>
    </p:spTree>
    <p:extLst>
      <p:ext uri="{BB962C8B-B14F-4D97-AF65-F5344CB8AC3E}">
        <p14:creationId xmlns:p14="http://schemas.microsoft.com/office/powerpoint/2010/main" val="130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1.1.5.1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设计新语言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1.1.5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编译程序的生成</a:t>
            </a:r>
          </a:p>
        </p:txBody>
      </p:sp>
      <p:sp>
        <p:nvSpPr>
          <p:cNvPr id="37" name="TextBox 8">
            <a:extLst>
              <a:ext uri="{FF2B5EF4-FFF2-40B4-BE49-F238E27FC236}">
                <a16:creationId xmlns:a16="http://schemas.microsoft.com/office/drawing/2014/main" id="{A883820A-84B8-4E3B-A92F-BDC8F45E6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8856984" cy="961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机器上已有用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机器代码实现的高级语言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的编译程序</a:t>
            </a:r>
            <a:b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</a:b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→ 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机器上用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机器代码实现的高级语言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C#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的编译程序</a:t>
            </a: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217B6F8-B986-4764-9593-4C22C9D70B86}"/>
              </a:ext>
            </a:extLst>
          </p:cNvPr>
          <p:cNvGrpSpPr>
            <a:grpSpLocks/>
          </p:cNvGrpSpPr>
          <p:nvPr/>
        </p:nvGrpSpPr>
        <p:grpSpPr bwMode="auto">
          <a:xfrm>
            <a:off x="2987675" y="3644900"/>
            <a:ext cx="2593975" cy="1584325"/>
            <a:chOff x="1882" y="1888"/>
            <a:chExt cx="1634" cy="998"/>
          </a:xfrm>
        </p:grpSpPr>
        <p:sp>
          <p:nvSpPr>
            <p:cNvPr id="17" name="Rectangle 4">
              <a:extLst>
                <a:ext uri="{FF2B5EF4-FFF2-40B4-BE49-F238E27FC236}">
                  <a16:creationId xmlns:a16="http://schemas.microsoft.com/office/drawing/2014/main" id="{0F2B05DD-9174-416C-9371-441F598C2C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6" y="2387"/>
              <a:ext cx="545" cy="49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</a:t>
              </a:r>
            </a:p>
          </p:txBody>
        </p:sp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0EBE93A9-021D-44B1-B50C-2852A9BF9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2" y="1888"/>
              <a:ext cx="544" cy="49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</a:t>
              </a:r>
            </a:p>
          </p:txBody>
        </p:sp>
        <p:sp>
          <p:nvSpPr>
            <p:cNvPr id="19" name="Rectangle 6">
              <a:extLst>
                <a:ext uri="{FF2B5EF4-FFF2-40B4-BE49-F238E27FC236}">
                  <a16:creationId xmlns:a16="http://schemas.microsoft.com/office/drawing/2014/main" id="{CB7173AE-E67E-4AA4-ADD8-0C5FA9AE2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" y="1888"/>
              <a:ext cx="545" cy="49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</a:t>
              </a:r>
            </a:p>
          </p:txBody>
        </p:sp>
        <p:sp>
          <p:nvSpPr>
            <p:cNvPr id="20" name="Rectangle 7">
              <a:extLst>
                <a:ext uri="{FF2B5EF4-FFF2-40B4-BE49-F238E27FC236}">
                  <a16:creationId xmlns:a16="http://schemas.microsoft.com/office/drawing/2014/main" id="{29596DD3-C497-403F-A349-81141FAD5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6" y="1888"/>
              <a:ext cx="544" cy="49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</p:grpSp>
      <p:grpSp>
        <p:nvGrpSpPr>
          <p:cNvPr id="21" name="Group 8">
            <a:extLst>
              <a:ext uri="{FF2B5EF4-FFF2-40B4-BE49-F238E27FC236}">
                <a16:creationId xmlns:a16="http://schemas.microsoft.com/office/drawing/2014/main" id="{31B027BB-3FC4-4D4A-84CF-C7CC4E4A82E3}"/>
              </a:ext>
            </a:extLst>
          </p:cNvPr>
          <p:cNvGrpSpPr>
            <a:grpSpLocks/>
          </p:cNvGrpSpPr>
          <p:nvPr/>
        </p:nvGrpSpPr>
        <p:grpSpPr bwMode="auto">
          <a:xfrm>
            <a:off x="1258888" y="2852738"/>
            <a:ext cx="2593975" cy="1584325"/>
            <a:chOff x="1882" y="1888"/>
            <a:chExt cx="1634" cy="998"/>
          </a:xfrm>
        </p:grpSpPr>
        <p:sp>
          <p:nvSpPr>
            <p:cNvPr id="22" name="Rectangle 9">
              <a:extLst>
                <a:ext uri="{FF2B5EF4-FFF2-40B4-BE49-F238E27FC236}">
                  <a16:creationId xmlns:a16="http://schemas.microsoft.com/office/drawing/2014/main" id="{B09BBE46-7E99-4D18-ADCF-98A7C240A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6" y="2387"/>
              <a:ext cx="545" cy="499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</a:t>
              </a:r>
            </a:p>
          </p:txBody>
        </p:sp>
        <p:sp>
          <p:nvSpPr>
            <p:cNvPr id="23" name="Rectangle 10">
              <a:extLst>
                <a:ext uri="{FF2B5EF4-FFF2-40B4-BE49-F238E27FC236}">
                  <a16:creationId xmlns:a16="http://schemas.microsoft.com/office/drawing/2014/main" id="{B9E71CD0-2CB1-4D57-A7D7-E7F6A346C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2" y="1888"/>
              <a:ext cx="544" cy="499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C#</a:t>
              </a:r>
              <a:r>
                <a:rPr lang="zh-CN" altLang="en-US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</a:t>
              </a:r>
            </a:p>
          </p:txBody>
        </p:sp>
        <p:sp>
          <p:nvSpPr>
            <p:cNvPr id="24" name="Rectangle 11">
              <a:extLst>
                <a:ext uri="{FF2B5EF4-FFF2-40B4-BE49-F238E27FC236}">
                  <a16:creationId xmlns:a16="http://schemas.microsoft.com/office/drawing/2014/main" id="{CD440BD6-B40B-4AE8-92E3-8C4CF0374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" y="1888"/>
              <a:ext cx="545" cy="499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</a:t>
              </a:r>
            </a:p>
          </p:txBody>
        </p:sp>
        <p:sp>
          <p:nvSpPr>
            <p:cNvPr id="25" name="Rectangle 12">
              <a:extLst>
                <a:ext uri="{FF2B5EF4-FFF2-40B4-BE49-F238E27FC236}">
                  <a16:creationId xmlns:a16="http://schemas.microsoft.com/office/drawing/2014/main" id="{2636B482-5845-42FF-9D42-9EC5BAE47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6" y="1888"/>
              <a:ext cx="544" cy="499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</p:grpSp>
      <p:grpSp>
        <p:nvGrpSpPr>
          <p:cNvPr id="26" name="Group 13">
            <a:extLst>
              <a:ext uri="{FF2B5EF4-FFF2-40B4-BE49-F238E27FC236}">
                <a16:creationId xmlns:a16="http://schemas.microsoft.com/office/drawing/2014/main" id="{AB04E37B-A6F0-4502-924F-B87C454F508D}"/>
              </a:ext>
            </a:extLst>
          </p:cNvPr>
          <p:cNvGrpSpPr>
            <a:grpSpLocks/>
          </p:cNvGrpSpPr>
          <p:nvPr/>
        </p:nvGrpSpPr>
        <p:grpSpPr bwMode="auto">
          <a:xfrm>
            <a:off x="4716463" y="2852738"/>
            <a:ext cx="2593975" cy="1584325"/>
            <a:chOff x="1882" y="1888"/>
            <a:chExt cx="1634" cy="998"/>
          </a:xfrm>
        </p:grpSpPr>
        <p:sp>
          <p:nvSpPr>
            <p:cNvPr id="27" name="Rectangle 14">
              <a:extLst>
                <a:ext uri="{FF2B5EF4-FFF2-40B4-BE49-F238E27FC236}">
                  <a16:creationId xmlns:a16="http://schemas.microsoft.com/office/drawing/2014/main" id="{E9B26289-2F75-46CA-B74C-4FA2814D1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6" y="2387"/>
              <a:ext cx="545" cy="499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</a:t>
              </a:r>
            </a:p>
          </p:txBody>
        </p:sp>
        <p:sp>
          <p:nvSpPr>
            <p:cNvPr id="28" name="Rectangle 15">
              <a:extLst>
                <a:ext uri="{FF2B5EF4-FFF2-40B4-BE49-F238E27FC236}">
                  <a16:creationId xmlns:a16="http://schemas.microsoft.com/office/drawing/2014/main" id="{64D1B6C1-94F5-4CC4-9ACA-512115D2B4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2" y="1888"/>
              <a:ext cx="544" cy="499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C#</a:t>
              </a:r>
              <a:r>
                <a:rPr lang="zh-CN" altLang="en-US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</a:t>
              </a:r>
            </a:p>
          </p:txBody>
        </p:sp>
        <p:sp>
          <p:nvSpPr>
            <p:cNvPr id="29" name="Rectangle 16">
              <a:extLst>
                <a:ext uri="{FF2B5EF4-FFF2-40B4-BE49-F238E27FC236}">
                  <a16:creationId xmlns:a16="http://schemas.microsoft.com/office/drawing/2014/main" id="{6874DD87-205B-4A1E-BB91-02CE44C58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" y="1888"/>
              <a:ext cx="545" cy="499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</a:t>
              </a:r>
            </a:p>
          </p:txBody>
        </p:sp>
        <p:sp>
          <p:nvSpPr>
            <p:cNvPr id="30" name="Rectangle 17">
              <a:extLst>
                <a:ext uri="{FF2B5EF4-FFF2-40B4-BE49-F238E27FC236}">
                  <a16:creationId xmlns:a16="http://schemas.microsoft.com/office/drawing/2014/main" id="{8715B072-EDA5-45E6-ABA9-2AE46B37FB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6" y="1888"/>
              <a:ext cx="544" cy="499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350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1.5.2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编译前端与后端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120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1.5.2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编译前端与后端</a:t>
            </a:r>
          </a:p>
        </p:txBody>
      </p:sp>
      <p:sp>
        <p:nvSpPr>
          <p:cNvPr id="37" name="TextBox 8">
            <a:extLst>
              <a:ext uri="{FF2B5EF4-FFF2-40B4-BE49-F238E27FC236}">
                <a16:creationId xmlns:a16="http://schemas.microsoft.com/office/drawing/2014/main" id="{A883820A-84B8-4E3B-A92F-BDC8F45E6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8856984" cy="4259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遍：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对源程序或中间结果从头到尾扫描一次，并做有关加工处理，生成新的中间结果或目标程序。</a:t>
            </a:r>
            <a:endParaRPr lang="zh-CN" altLang="en-US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开始于从外存上获得前一遍的中间结果；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结束于完成相关工作并记录于外存。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可以几个不同阶段合为一遍，也可以一个阶段分成若干遍。</a:t>
            </a:r>
            <a:endParaRPr lang="zh-CN" altLang="en-US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如词法分析、语法分析合为一遍，甚至与语义分析和中间代码生成一起合为一遍。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又如优化阶段，按优化目标分为多遍。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遍数多则逻辑清晰，但效率差。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59106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1.5.2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编译前端与后端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121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1.5.2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编译前端与后端</a:t>
            </a:r>
          </a:p>
        </p:txBody>
      </p:sp>
      <p:sp>
        <p:nvSpPr>
          <p:cNvPr id="37" name="TextBox 8">
            <a:extLst>
              <a:ext uri="{FF2B5EF4-FFF2-40B4-BE49-F238E27FC236}">
                <a16:creationId xmlns:a16="http://schemas.microsoft.com/office/drawing/2014/main" id="{A883820A-84B8-4E3B-A92F-BDC8F45E6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8856984" cy="3853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前端：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由与源语言有关但与目标机器无关的部分组成。</a:t>
            </a:r>
            <a:endParaRPr lang="zh-CN" altLang="en-US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语法分析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语义分析与中间代码生成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与目标机无关的代码优化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后端：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与目标机器有关的部分。</a:t>
            </a:r>
            <a:endParaRPr lang="zh-CN" altLang="en-US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目标代码生成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与目标机有关的代码优化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35330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第一章作业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122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 编译器概述</a:t>
            </a:r>
          </a:p>
        </p:txBody>
      </p:sp>
      <p:sp>
        <p:nvSpPr>
          <p:cNvPr id="57" name="TextBox 8">
            <a:extLst>
              <a:ext uri="{FF2B5EF4-FFF2-40B4-BE49-F238E27FC236}">
                <a16:creationId xmlns:a16="http://schemas.microsoft.com/office/drawing/2014/main" id="{52C5DA37-381D-492D-979A-01C54959B5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8856984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作业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1-1】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画图表示编译过程的各个阶段，并简要说明各阶段的功能。</a:t>
            </a:r>
            <a:endParaRPr lang="zh-CN" altLang="en-US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8418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123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542" y="620688"/>
            <a:ext cx="3960440" cy="6211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编译器的基本概念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语言的分类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程序设计语言分类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编译程序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编译原理与技术的特点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编译程序的生成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高级程序设计语言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高级语言分类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数据类型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目标语言模型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1.3.1 CPU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架构和指令集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寄存器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汇编程序结构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汇编指令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寻址方式及记号约定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2EA4AE6B-5D03-412C-83F6-B50409B45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3934" y="622534"/>
            <a:ext cx="3960440" cy="5861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传送指令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1.3.7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基本运算指令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1.3.8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转移指令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1.3.9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栈操作指令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1.3.10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浮点指令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中间语言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后缀式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图表示法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三地址码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编译器组成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编译器框架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编译前端与后端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数学基础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1.6.1 </a:t>
            </a:r>
            <a:r>
              <a:rPr lang="zh-CN" altLang="en-US" sz="16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数理逻辑和记号</a:t>
            </a:r>
            <a:endParaRPr lang="en-US" altLang="zh-CN" sz="16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集合论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图论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9242D6-E2F0-4232-9A96-ED6FD5768F7F}"/>
              </a:ext>
            </a:extLst>
          </p:cNvPr>
          <p:cNvSpPr txBox="1"/>
          <p:nvPr/>
        </p:nvSpPr>
        <p:spPr>
          <a:xfrm>
            <a:off x="107504" y="35913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 编译器概述</a:t>
            </a:r>
          </a:p>
        </p:txBody>
      </p:sp>
    </p:spTree>
    <p:extLst>
      <p:ext uri="{BB962C8B-B14F-4D97-AF65-F5344CB8AC3E}">
        <p14:creationId xmlns:p14="http://schemas.microsoft.com/office/powerpoint/2010/main" val="143451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1.6.1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数理逻辑和记号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124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1.6.1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数理逻辑和记号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A883820A-84B8-4E3B-A92F-BDC8F45E6C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142296"/>
                <a:ext cx="8856984" cy="14466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与、或、非</a:t>
                </a:r>
                <a:endParaRPr lang="zh-CN" altLang="en-US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公式或算法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中，分别采用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∧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zh-CN" altLang="en-US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∨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¬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表示，如 </a:t>
                </a:r>
                <a14:m>
                  <m:oMath xmlns:m="http://schemas.openxmlformats.org/officeDocument/2006/math">
                    <m:r>
                      <a:rPr lang="en-US" altLang="zh-CN" sz="18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¬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代码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中，分别采用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&amp;</m:t>
                    </m:r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&amp;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||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! 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表示，如 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!</m:t>
                    </m:r>
                    <m:r>
                      <a:rPr lang="en-US" altLang="zh-CN" sz="18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&amp;&amp; 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A883820A-84B8-4E3B-A92F-BDC8F45E6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142296"/>
                <a:ext cx="8856984" cy="1446678"/>
              </a:xfrm>
              <a:prstGeom prst="rect">
                <a:avLst/>
              </a:prstGeom>
              <a:blipFill>
                <a:blip r:embed="rId3"/>
                <a:stretch>
                  <a:fillRect l="-619" b="-546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51B6951C-550A-40D6-85AB-E1CD15CBEC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2588974"/>
                <a:ext cx="8856984" cy="23884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蕴含式和双向蕴含式</a:t>
                </a:r>
                <a:endParaRPr lang="zh-CN" altLang="en-US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“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</a:t>
                </a:r>
                <a:r>
                  <a:rPr lang="en-US" altLang="zh-CN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P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则</a:t>
                </a:r>
                <a:r>
                  <a:rPr lang="en-US" altLang="zh-CN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Q”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，用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表示；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“P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当且仅当</a:t>
                </a:r>
                <a:r>
                  <a:rPr lang="en-US" altLang="zh-CN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Q”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，用</a:t>
                </a:r>
                <a14:m>
                  <m:oMath xmlns:m="http://schemas.openxmlformats.org/officeDocument/2006/math">
                    <m:r>
                      <a:rPr lang="en-US" altLang="zh-CN" sz="1800" b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⇆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表示；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</m:oMath>
                </a14:m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为重言式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（永真式） ，用</a:t>
                </a:r>
                <a14:m>
                  <m:oMath xmlns:m="http://schemas.openxmlformats.org/officeDocument/2006/math">
                    <m:r>
                      <a:rPr lang="en-US" altLang="zh-CN" sz="1800" b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表示；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⇆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</m:oMath>
                </a14:m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为重言式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（永真式） ，用</a:t>
                </a:r>
                <a14:m>
                  <m:oMath xmlns:m="http://schemas.openxmlformats.org/officeDocument/2006/math">
                    <m:r>
                      <a:rPr lang="en-US" altLang="zh-CN" sz="1800" b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⇔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表示；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51B6951C-550A-40D6-85AB-E1CD15CBE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2588974"/>
                <a:ext cx="8856984" cy="2388474"/>
              </a:xfrm>
              <a:prstGeom prst="rect">
                <a:avLst/>
              </a:prstGeom>
              <a:blipFill>
                <a:blip r:embed="rId4"/>
                <a:stretch>
                  <a:fillRect l="-619" b="-306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400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1.6.1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数理逻辑和记号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125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1.6.1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数理逻辑和记号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A883820A-84B8-4E3B-A92F-BDC8F45E6C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142296"/>
                <a:ext cx="8856984" cy="1862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量词</a:t>
                </a:r>
                <a:endParaRPr lang="zh-CN" altLang="en-US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全称量词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∀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表示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“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所有的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”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，如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∀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分别表示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是正整数和整数；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存在量词</a:t>
                </a:r>
                <a14:m>
                  <m:oMath xmlns:m="http://schemas.openxmlformats.org/officeDocument/2006/math">
                    <m:r>
                      <a:rPr lang="en-US" altLang="zh-CN" sz="1800" b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∃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表示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“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存在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”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，如 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∃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)(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A883820A-84B8-4E3B-A92F-BDC8F45E6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142296"/>
                <a:ext cx="8856984" cy="1862176"/>
              </a:xfrm>
              <a:prstGeom prst="rect">
                <a:avLst/>
              </a:prstGeom>
              <a:blipFill>
                <a:blip r:embed="rId3"/>
                <a:stretch>
                  <a:fillRect l="-619" b="-424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8">
            <a:extLst>
              <a:ext uri="{FF2B5EF4-FFF2-40B4-BE49-F238E27FC236}">
                <a16:creationId xmlns:a16="http://schemas.microsoft.com/office/drawing/2014/main" id="{51B6951C-550A-40D6-85AB-E1CD15CBEC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3004472"/>
            <a:ext cx="8856984" cy="233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书写约定</a:t>
            </a:r>
            <a:endParaRPr lang="zh-CN" altLang="en-US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公式和算法中的变量用斜体，代码中的变量用正体；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公式和算法中的符号，一般采用单个字母、希腊字母或缩写形式；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代码中的变量，请采用编程命名规范，如匈牙利命名法、驼峰命名法、帕斯卡命名法、下划线命名法等。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09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126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542" y="620688"/>
            <a:ext cx="3960440" cy="6211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编译器的基本概念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语言的分类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程序设计语言分类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编译程序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编译原理与技术的特点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编译程序的生成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高级程序设计语言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高级语言分类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数据类型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目标语言模型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1.3.1 CPU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架构和指令集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寄存器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汇编程序结构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汇编指令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寻址方式及记号约定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2EA4AE6B-5D03-412C-83F6-B50409B45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3934" y="622534"/>
            <a:ext cx="3960440" cy="5861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传送指令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1.3.7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基本运算指令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1.3.8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转移指令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1.3.9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栈操作指令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1.3.10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浮点指令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中间语言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后缀式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图表示法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三地址码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编译器组成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编译器框架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编译前端与后端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数学基础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数理逻辑和记号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1.6.2 </a:t>
            </a:r>
            <a:r>
              <a:rPr lang="zh-CN" altLang="en-US" sz="16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集合论</a:t>
            </a:r>
            <a:endParaRPr lang="en-US" altLang="zh-CN" sz="16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图论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9242D6-E2F0-4232-9A96-ED6FD5768F7F}"/>
              </a:ext>
            </a:extLst>
          </p:cNvPr>
          <p:cNvSpPr txBox="1"/>
          <p:nvPr/>
        </p:nvSpPr>
        <p:spPr>
          <a:xfrm>
            <a:off x="107504" y="35913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 编译器概述</a:t>
            </a:r>
          </a:p>
        </p:txBody>
      </p:sp>
    </p:spTree>
    <p:extLst>
      <p:ext uri="{BB962C8B-B14F-4D97-AF65-F5344CB8AC3E}">
        <p14:creationId xmlns:p14="http://schemas.microsoft.com/office/powerpoint/2010/main" val="143054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1.6.2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集合论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127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1.6.2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集合论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A883820A-84B8-4E3B-A92F-BDC8F45E6C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142296"/>
                <a:ext cx="8856984" cy="14466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集合：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一般把具有共同性质的东西汇聚为一个整体，用花括号括起来表示</a:t>
                </a:r>
                <a:endParaRPr lang="zh-CN" altLang="en-US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列举法</a:t>
                </a:r>
                <a:r>
                  <a:rPr lang="zh-CN" altLang="en-US" sz="1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,0,1,…,9}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规则定义法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48≤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𝑎𝑠𝑐𝑖𝑖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57</m:t>
                    </m:r>
                    <m:r>
                      <a:rPr lang="zh-CN" altLang="en-US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∨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97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𝑎𝑠𝑐𝑖𝑖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122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A883820A-84B8-4E3B-A92F-BDC8F45E6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142296"/>
                <a:ext cx="8856984" cy="1446678"/>
              </a:xfrm>
              <a:prstGeom prst="rect">
                <a:avLst/>
              </a:prstGeom>
              <a:blipFill>
                <a:blip r:embed="rId3"/>
                <a:stretch>
                  <a:fillRect l="-619" b="-546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51B6951C-550A-40D6-85AB-E1CD15CBEC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2588974"/>
                <a:ext cx="8856984" cy="23878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集合关系定义</a:t>
                </a:r>
                <a:endParaRPr lang="zh-CN" altLang="en-US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∀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⇆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⊆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⇔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∀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⇔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⊆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⊆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⊂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⇔(∀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∃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zh-CN" altLang="en-US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∧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∉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51B6951C-550A-40D6-85AB-E1CD15CBE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2588974"/>
                <a:ext cx="8856984" cy="2387833"/>
              </a:xfrm>
              <a:prstGeom prst="rect">
                <a:avLst/>
              </a:prstGeom>
              <a:blipFill>
                <a:blip r:embed="rId4"/>
                <a:stretch>
                  <a:fillRect l="-619" b="-255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909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1.6.2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集合论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128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1.6.2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集合论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51B6951C-550A-40D6-85AB-E1CD15CBEC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142296"/>
                <a:ext cx="3960440" cy="23885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集合的运算</a:t>
                </a:r>
                <a:endParaRPr lang="zh-CN" altLang="en-US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∩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zh-CN" altLang="en-US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∨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∉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∉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51B6951C-550A-40D6-85AB-E1CD15CBE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142296"/>
                <a:ext cx="3960440" cy="2388539"/>
              </a:xfrm>
              <a:prstGeom prst="rect">
                <a:avLst/>
              </a:prstGeom>
              <a:blipFill>
                <a:blip r:embed="rId3"/>
                <a:stretch>
                  <a:fillRect l="-1385" b="-229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A13C9B26-7595-4DB3-8B12-DD2B47953B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3530835"/>
                <a:ext cx="3960440" cy="19169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集合的几个等价运算</a:t>
                </a:r>
                <a:endParaRPr lang="zh-CN" altLang="en-US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∩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∩</m:t>
                    </m:r>
                    <m:acc>
                      <m:accPr>
                        <m:chr m:val="̅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acc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A13C9B26-7595-4DB3-8B12-DD2B47953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3530835"/>
                <a:ext cx="3960440" cy="1916935"/>
              </a:xfrm>
              <a:prstGeom prst="rect">
                <a:avLst/>
              </a:prstGeom>
              <a:blipFill>
                <a:blip r:embed="rId4"/>
                <a:stretch>
                  <a:fillRect l="-1385" b="-317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7193E304-1300-4D62-B6F4-F9371D2CEAD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54910" y="1142296"/>
                <a:ext cx="4409578" cy="23878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</a:t>
                </a:r>
                <a:endParaRPr lang="zh-CN" altLang="en-US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,…,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,0,1,…,9</m:t>
                        </m:r>
                      </m:e>
                    </m:d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1,3, 5,7,9</m:t>
                        </m:r>
                      </m:e>
                    </m:d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2,4,6,7,8</m:t>
                        </m:r>
                      </m:e>
                    </m:d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7193E304-1300-4D62-B6F4-F9371D2CE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54910" y="1142296"/>
                <a:ext cx="4409578" cy="2387833"/>
              </a:xfrm>
              <a:prstGeom prst="rect">
                <a:avLst/>
              </a:prstGeom>
              <a:blipFill>
                <a:blip r:embed="rId5"/>
                <a:stretch>
                  <a:fillRect l="-1243" b="-229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8">
                <a:extLst>
                  <a:ext uri="{FF2B5EF4-FFF2-40B4-BE49-F238E27FC236}">
                    <a16:creationId xmlns:a16="http://schemas.microsoft.com/office/drawing/2014/main" id="{A297769B-F34A-4020-89FB-C9AEAAEE5FB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54910" y="3530129"/>
                <a:ext cx="4409578" cy="28597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有</a:t>
                </a:r>
                <a:endParaRPr lang="zh-CN" altLang="en-US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∩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7</m:t>
                        </m:r>
                      </m:e>
                    </m:d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2,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3, 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4,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5,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6,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7,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8,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9</m:t>
                        </m:r>
                      </m:e>
                    </m:d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1,3,5,9</m:t>
                        </m:r>
                      </m:e>
                    </m:d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,…,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,0,2,4,6,8</m:t>
                        </m:r>
                      </m:e>
                    </m:d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∩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=∅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TextBox 8">
                <a:extLst>
                  <a:ext uri="{FF2B5EF4-FFF2-40B4-BE49-F238E27FC236}">
                    <a16:creationId xmlns:a16="http://schemas.microsoft.com/office/drawing/2014/main" id="{A297769B-F34A-4020-89FB-C9AEAAEE5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54910" y="3530129"/>
                <a:ext cx="4409578" cy="2859757"/>
              </a:xfrm>
              <a:prstGeom prst="rect">
                <a:avLst/>
              </a:prstGeom>
              <a:blipFill>
                <a:blip r:embed="rId6"/>
                <a:stretch>
                  <a:fillRect l="-1243" b="-191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844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1.6.2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集合论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129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1.6.2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集合论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51B6951C-550A-40D6-85AB-E1CD15CBEC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142296"/>
                <a:ext cx="8424936" cy="29399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几个简写运算符</a:t>
                </a:r>
                <a:endParaRPr lang="zh-CN" altLang="en-US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∩=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⇔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∩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endParaRPr lang="en-US" altLang="zh-CN" sz="18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∪=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⇔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endParaRPr lang="en-US" altLang="zh-CN" sz="18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⇔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endParaRPr lang="en-US" altLang="zh-CN" sz="18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nary>
                      <m:naryPr>
                        <m:chr m:val="⋂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∩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∩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∩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sz="18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nary>
                      <m:naryPr>
                        <m:chr m:val="⋃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∪…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∪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sz="18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51B6951C-550A-40D6-85AB-E1CD15CBE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142296"/>
                <a:ext cx="8424936" cy="2939907"/>
              </a:xfrm>
              <a:prstGeom prst="rect">
                <a:avLst/>
              </a:prstGeom>
              <a:blipFill>
                <a:blip r:embed="rId3"/>
                <a:stretch>
                  <a:fillRect l="-651" b="-1490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1937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1.1.5.2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移植到新机器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1.1.5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编译程序的生成</a:t>
            </a:r>
          </a:p>
        </p:txBody>
      </p:sp>
      <p:sp>
        <p:nvSpPr>
          <p:cNvPr id="37" name="TextBox 8">
            <a:extLst>
              <a:ext uri="{FF2B5EF4-FFF2-40B4-BE49-F238E27FC236}">
                <a16:creationId xmlns:a16="http://schemas.microsoft.com/office/drawing/2014/main" id="{A883820A-84B8-4E3B-A92F-BDC8F45E6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8856984" cy="961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机器上已有用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机器代码实现的高级语言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的编译程序</a:t>
            </a:r>
            <a:b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</a:b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→ 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机器上用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机器代码实现的高级语言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的编译程序</a:t>
            </a:r>
          </a:p>
        </p:txBody>
      </p:sp>
      <p:grpSp>
        <p:nvGrpSpPr>
          <p:cNvPr id="31" name="Group 3">
            <a:extLst>
              <a:ext uri="{FF2B5EF4-FFF2-40B4-BE49-F238E27FC236}">
                <a16:creationId xmlns:a16="http://schemas.microsoft.com/office/drawing/2014/main" id="{E77FB0E6-3C88-42E4-8D2A-D1A1CDBDAFBD}"/>
              </a:ext>
            </a:extLst>
          </p:cNvPr>
          <p:cNvGrpSpPr>
            <a:grpSpLocks/>
          </p:cNvGrpSpPr>
          <p:nvPr/>
        </p:nvGrpSpPr>
        <p:grpSpPr bwMode="auto">
          <a:xfrm>
            <a:off x="2555875" y="4221163"/>
            <a:ext cx="2593975" cy="1584325"/>
            <a:chOff x="1882" y="1888"/>
            <a:chExt cx="1634" cy="998"/>
          </a:xfrm>
        </p:grpSpPr>
        <p:sp>
          <p:nvSpPr>
            <p:cNvPr id="32" name="Rectangle 4">
              <a:extLst>
                <a:ext uri="{FF2B5EF4-FFF2-40B4-BE49-F238E27FC236}">
                  <a16:creationId xmlns:a16="http://schemas.microsoft.com/office/drawing/2014/main" id="{4255E06B-960D-467B-99B2-54B9BA9F3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6" y="2387"/>
              <a:ext cx="545" cy="49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</a:t>
              </a:r>
            </a:p>
          </p:txBody>
        </p:sp>
        <p:sp>
          <p:nvSpPr>
            <p:cNvPr id="33" name="Rectangle 5">
              <a:extLst>
                <a:ext uri="{FF2B5EF4-FFF2-40B4-BE49-F238E27FC236}">
                  <a16:creationId xmlns:a16="http://schemas.microsoft.com/office/drawing/2014/main" id="{E635F9F8-AB04-4345-99CA-C67DF284B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2" y="1888"/>
              <a:ext cx="544" cy="49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</a:t>
              </a:r>
            </a:p>
          </p:txBody>
        </p:sp>
        <p:sp>
          <p:nvSpPr>
            <p:cNvPr id="34" name="Rectangle 6">
              <a:extLst>
                <a:ext uri="{FF2B5EF4-FFF2-40B4-BE49-F238E27FC236}">
                  <a16:creationId xmlns:a16="http://schemas.microsoft.com/office/drawing/2014/main" id="{387FE3D4-F96D-49AA-8391-7733538A15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" y="1888"/>
              <a:ext cx="545" cy="49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</a:t>
              </a:r>
            </a:p>
          </p:txBody>
        </p:sp>
        <p:sp>
          <p:nvSpPr>
            <p:cNvPr id="35" name="Rectangle 7">
              <a:extLst>
                <a:ext uri="{FF2B5EF4-FFF2-40B4-BE49-F238E27FC236}">
                  <a16:creationId xmlns:a16="http://schemas.microsoft.com/office/drawing/2014/main" id="{5C4D59A3-485D-44BE-9E2D-597961E1C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6" y="1888"/>
              <a:ext cx="544" cy="49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</p:grpSp>
      <p:grpSp>
        <p:nvGrpSpPr>
          <p:cNvPr id="36" name="Group 8">
            <a:extLst>
              <a:ext uri="{FF2B5EF4-FFF2-40B4-BE49-F238E27FC236}">
                <a16:creationId xmlns:a16="http://schemas.microsoft.com/office/drawing/2014/main" id="{70B1B30F-C02E-4994-9326-7FB04864AC02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3429000"/>
            <a:ext cx="2593975" cy="1584325"/>
            <a:chOff x="1882" y="1888"/>
            <a:chExt cx="1634" cy="998"/>
          </a:xfrm>
        </p:grpSpPr>
        <p:sp>
          <p:nvSpPr>
            <p:cNvPr id="38" name="Rectangle 9">
              <a:extLst>
                <a:ext uri="{FF2B5EF4-FFF2-40B4-BE49-F238E27FC236}">
                  <a16:creationId xmlns:a16="http://schemas.microsoft.com/office/drawing/2014/main" id="{95C88E43-EDD5-4480-948E-6161023028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6" y="2387"/>
              <a:ext cx="545" cy="499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</a:t>
              </a:r>
            </a:p>
          </p:txBody>
        </p:sp>
        <p:sp>
          <p:nvSpPr>
            <p:cNvPr id="39" name="Rectangle 10">
              <a:extLst>
                <a:ext uri="{FF2B5EF4-FFF2-40B4-BE49-F238E27FC236}">
                  <a16:creationId xmlns:a16="http://schemas.microsoft.com/office/drawing/2014/main" id="{B3BA9A2E-AE0D-4B95-9683-B7644BC117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2" y="1888"/>
              <a:ext cx="544" cy="499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</a:t>
              </a:r>
            </a:p>
          </p:txBody>
        </p:sp>
        <p:sp>
          <p:nvSpPr>
            <p:cNvPr id="40" name="Rectangle 11">
              <a:extLst>
                <a:ext uri="{FF2B5EF4-FFF2-40B4-BE49-F238E27FC236}">
                  <a16:creationId xmlns:a16="http://schemas.microsoft.com/office/drawing/2014/main" id="{B5E4868F-8A4A-4F98-857E-FCA6DE201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" y="1888"/>
              <a:ext cx="545" cy="499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r>
                <a:rPr lang="zh-CN" altLang="en-US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</a:t>
              </a:r>
            </a:p>
          </p:txBody>
        </p:sp>
        <p:sp>
          <p:nvSpPr>
            <p:cNvPr id="41" name="Rectangle 12">
              <a:extLst>
                <a:ext uri="{FF2B5EF4-FFF2-40B4-BE49-F238E27FC236}">
                  <a16:creationId xmlns:a16="http://schemas.microsoft.com/office/drawing/2014/main" id="{4EEB6F81-5C1D-42EB-9AE8-6665906CCD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6" y="1888"/>
              <a:ext cx="544" cy="499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</p:grpSp>
      <p:grpSp>
        <p:nvGrpSpPr>
          <p:cNvPr id="42" name="Group 13">
            <a:extLst>
              <a:ext uri="{FF2B5EF4-FFF2-40B4-BE49-F238E27FC236}">
                <a16:creationId xmlns:a16="http://schemas.microsoft.com/office/drawing/2014/main" id="{31300886-093C-4F37-933D-5AC44408143E}"/>
              </a:ext>
            </a:extLst>
          </p:cNvPr>
          <p:cNvGrpSpPr>
            <a:grpSpLocks/>
          </p:cNvGrpSpPr>
          <p:nvPr/>
        </p:nvGrpSpPr>
        <p:grpSpPr bwMode="auto">
          <a:xfrm>
            <a:off x="4284663" y="3429000"/>
            <a:ext cx="2593975" cy="1584325"/>
            <a:chOff x="1882" y="1888"/>
            <a:chExt cx="1634" cy="998"/>
          </a:xfrm>
        </p:grpSpPr>
        <p:sp>
          <p:nvSpPr>
            <p:cNvPr id="43" name="Rectangle 14">
              <a:extLst>
                <a:ext uri="{FF2B5EF4-FFF2-40B4-BE49-F238E27FC236}">
                  <a16:creationId xmlns:a16="http://schemas.microsoft.com/office/drawing/2014/main" id="{29057F24-2BA8-4B95-BA05-B25CFC6B9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6" y="2387"/>
              <a:ext cx="545" cy="499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</a:t>
              </a:r>
            </a:p>
          </p:txBody>
        </p:sp>
        <p:sp>
          <p:nvSpPr>
            <p:cNvPr id="44" name="Rectangle 15">
              <a:extLst>
                <a:ext uri="{FF2B5EF4-FFF2-40B4-BE49-F238E27FC236}">
                  <a16:creationId xmlns:a16="http://schemas.microsoft.com/office/drawing/2014/main" id="{9BD25BC7-9B9C-47DC-BDE4-710946C60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2" y="1888"/>
              <a:ext cx="544" cy="499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</a:t>
              </a:r>
            </a:p>
          </p:txBody>
        </p:sp>
        <p:sp>
          <p:nvSpPr>
            <p:cNvPr id="45" name="Rectangle 16">
              <a:extLst>
                <a:ext uri="{FF2B5EF4-FFF2-40B4-BE49-F238E27FC236}">
                  <a16:creationId xmlns:a16="http://schemas.microsoft.com/office/drawing/2014/main" id="{D602F016-8356-44E6-A382-9621F2FD9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" y="1888"/>
              <a:ext cx="545" cy="499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r>
                <a:rPr lang="zh-CN" altLang="en-US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</a:t>
              </a:r>
            </a:p>
          </p:txBody>
        </p:sp>
        <p:sp>
          <p:nvSpPr>
            <p:cNvPr id="46" name="Rectangle 17">
              <a:extLst>
                <a:ext uri="{FF2B5EF4-FFF2-40B4-BE49-F238E27FC236}">
                  <a16:creationId xmlns:a16="http://schemas.microsoft.com/office/drawing/2014/main" id="{E22AA513-FF27-40C3-9CA9-57C55526F5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6" y="1888"/>
              <a:ext cx="544" cy="499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</p:txBody>
        </p:sp>
      </p:grpSp>
      <p:grpSp>
        <p:nvGrpSpPr>
          <p:cNvPr id="47" name="Group 18">
            <a:extLst>
              <a:ext uri="{FF2B5EF4-FFF2-40B4-BE49-F238E27FC236}">
                <a16:creationId xmlns:a16="http://schemas.microsoft.com/office/drawing/2014/main" id="{EF791131-AF14-469E-976D-1BFB0DFC1C21}"/>
              </a:ext>
            </a:extLst>
          </p:cNvPr>
          <p:cNvGrpSpPr>
            <a:grpSpLocks/>
          </p:cNvGrpSpPr>
          <p:nvPr/>
        </p:nvGrpSpPr>
        <p:grpSpPr bwMode="auto">
          <a:xfrm>
            <a:off x="2557463" y="2636838"/>
            <a:ext cx="2593975" cy="1584325"/>
            <a:chOff x="1882" y="1888"/>
            <a:chExt cx="1634" cy="998"/>
          </a:xfrm>
        </p:grpSpPr>
        <p:sp>
          <p:nvSpPr>
            <p:cNvPr id="48" name="Rectangle 19">
              <a:extLst>
                <a:ext uri="{FF2B5EF4-FFF2-40B4-BE49-F238E27FC236}">
                  <a16:creationId xmlns:a16="http://schemas.microsoft.com/office/drawing/2014/main" id="{53D06D63-0C16-4D9D-95BB-7E3BA81B84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6" y="2387"/>
              <a:ext cx="545" cy="499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00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</a:t>
              </a:r>
            </a:p>
          </p:txBody>
        </p:sp>
        <p:sp>
          <p:nvSpPr>
            <p:cNvPr id="49" name="Rectangle 20">
              <a:extLst>
                <a:ext uri="{FF2B5EF4-FFF2-40B4-BE49-F238E27FC236}">
                  <a16:creationId xmlns:a16="http://schemas.microsoft.com/office/drawing/2014/main" id="{17B45030-83CB-4520-B40F-8C50AC269F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2" y="1888"/>
              <a:ext cx="544" cy="499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00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</a:t>
              </a:r>
            </a:p>
          </p:txBody>
        </p:sp>
        <p:sp>
          <p:nvSpPr>
            <p:cNvPr id="50" name="Rectangle 21">
              <a:extLst>
                <a:ext uri="{FF2B5EF4-FFF2-40B4-BE49-F238E27FC236}">
                  <a16:creationId xmlns:a16="http://schemas.microsoft.com/office/drawing/2014/main" id="{0A575E5B-A350-4C05-892F-4DB3EB308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" y="1888"/>
              <a:ext cx="545" cy="499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00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</a:t>
              </a:r>
            </a:p>
          </p:txBody>
        </p:sp>
        <p:sp>
          <p:nvSpPr>
            <p:cNvPr id="51" name="Rectangle 22">
              <a:extLst>
                <a:ext uri="{FF2B5EF4-FFF2-40B4-BE49-F238E27FC236}">
                  <a16:creationId xmlns:a16="http://schemas.microsoft.com/office/drawing/2014/main" id="{50F9912B-AFFD-47D6-9EA1-FC0C8C0D9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6" y="1888"/>
              <a:ext cx="544" cy="499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00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</a:p>
          </p:txBody>
        </p:sp>
      </p:grpSp>
      <p:grpSp>
        <p:nvGrpSpPr>
          <p:cNvPr id="52" name="Group 23">
            <a:extLst>
              <a:ext uri="{FF2B5EF4-FFF2-40B4-BE49-F238E27FC236}">
                <a16:creationId xmlns:a16="http://schemas.microsoft.com/office/drawing/2014/main" id="{10BD9AB3-761D-4271-BFD7-175D7BED0F3D}"/>
              </a:ext>
            </a:extLst>
          </p:cNvPr>
          <p:cNvGrpSpPr>
            <a:grpSpLocks/>
          </p:cNvGrpSpPr>
          <p:nvPr/>
        </p:nvGrpSpPr>
        <p:grpSpPr bwMode="auto">
          <a:xfrm>
            <a:off x="6013450" y="2636838"/>
            <a:ext cx="2593975" cy="1584325"/>
            <a:chOff x="1882" y="1888"/>
            <a:chExt cx="1634" cy="998"/>
          </a:xfrm>
        </p:grpSpPr>
        <p:sp>
          <p:nvSpPr>
            <p:cNvPr id="53" name="Rectangle 24">
              <a:extLst>
                <a:ext uri="{FF2B5EF4-FFF2-40B4-BE49-F238E27FC236}">
                  <a16:creationId xmlns:a16="http://schemas.microsoft.com/office/drawing/2014/main" id="{2D0CE4D3-1B98-4DAD-BF85-296A2E0FE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6" y="2387"/>
              <a:ext cx="545" cy="499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00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</a:t>
              </a:r>
            </a:p>
          </p:txBody>
        </p:sp>
        <p:sp>
          <p:nvSpPr>
            <p:cNvPr id="54" name="Rectangle 25">
              <a:extLst>
                <a:ext uri="{FF2B5EF4-FFF2-40B4-BE49-F238E27FC236}">
                  <a16:creationId xmlns:a16="http://schemas.microsoft.com/office/drawing/2014/main" id="{62F9D9B8-5B72-4888-8852-27FD698A30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2" y="1888"/>
              <a:ext cx="544" cy="499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00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</a:t>
              </a:r>
            </a:p>
          </p:txBody>
        </p:sp>
        <p:sp>
          <p:nvSpPr>
            <p:cNvPr id="55" name="Rectangle 26">
              <a:extLst>
                <a:ext uri="{FF2B5EF4-FFF2-40B4-BE49-F238E27FC236}">
                  <a16:creationId xmlns:a16="http://schemas.microsoft.com/office/drawing/2014/main" id="{E6FDA044-B217-4CE1-96E9-4D9A0CC94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" y="1888"/>
              <a:ext cx="545" cy="499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00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</a:t>
              </a:r>
            </a:p>
          </p:txBody>
        </p:sp>
        <p:sp>
          <p:nvSpPr>
            <p:cNvPr id="56" name="Rectangle 27">
              <a:extLst>
                <a:ext uri="{FF2B5EF4-FFF2-40B4-BE49-F238E27FC236}">
                  <a16:creationId xmlns:a16="http://schemas.microsoft.com/office/drawing/2014/main" id="{1FE4F98E-C7C3-4E4D-B748-51C2DF6B0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6" y="1888"/>
              <a:ext cx="544" cy="499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00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947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130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542" y="620688"/>
            <a:ext cx="3960440" cy="6211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编译器的基本概念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语言的分类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程序设计语言分类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编译程序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编译原理与技术的特点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编译程序的生成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高级程序设计语言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高级语言分类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数据类型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目标语言模型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1.3.1 CPU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架构和指令集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寄存器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汇编程序结构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汇编指令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寻址方式及记号约定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2EA4AE6B-5D03-412C-83F6-B50409B45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3934" y="622534"/>
            <a:ext cx="3960440" cy="5861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传送指令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1.3.7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基本运算指令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1.3.8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转移指令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1.3.9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栈操作指令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1.3.10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浮点指令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中间语言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后缀式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图表示法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三地址码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编译器组成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编译器框架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编译前端与后端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数学基础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数理逻辑和记号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集合论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1.6.3 </a:t>
            </a:r>
            <a:r>
              <a:rPr lang="zh-CN" altLang="en-US" sz="16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图论</a:t>
            </a:r>
            <a:endParaRPr lang="en-US" altLang="zh-CN" sz="16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9242D6-E2F0-4232-9A96-ED6FD5768F7F}"/>
              </a:ext>
            </a:extLst>
          </p:cNvPr>
          <p:cNvSpPr txBox="1"/>
          <p:nvPr/>
        </p:nvSpPr>
        <p:spPr>
          <a:xfrm>
            <a:off x="107504" y="35913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 编译器概述</a:t>
            </a:r>
          </a:p>
        </p:txBody>
      </p:sp>
    </p:spTree>
    <p:extLst>
      <p:ext uri="{BB962C8B-B14F-4D97-AF65-F5344CB8AC3E}">
        <p14:creationId xmlns:p14="http://schemas.microsoft.com/office/powerpoint/2010/main" val="2494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邻接矩阵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131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1.6.3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图论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A883820A-84B8-4E3B-A92F-BDC8F45E6C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142296"/>
                <a:ext cx="8856984" cy="1633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一个图有</a:t>
                </a: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个结点，记作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，定义其</a:t>
                </a:r>
                <a:r>
                  <a:rPr lang="zh-CN" altLang="en-US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邻接矩阵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，其中</a:t>
                </a: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1,  </m:t>
                              </m:r>
                              <m:sSub>
                                <m:sSubPr>
                                  <m:ctrlP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到</m:t>
                              </m:r>
                              <m:sSub>
                                <m:sSubPr>
                                  <m:ctrlP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zh-CN" altLang="en-US" sz="18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有</m:t>
                              </m:r>
                              <m:r>
                                <a:rPr lang="zh-CN" altLang="en-US" sz="1800" b="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边</m:t>
                              </m:r>
                            </m:e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&amp;0</m:t>
                              </m:r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 </m:t>
                              </m:r>
                              <m:sSub>
                                <m:sSubPr>
                                  <m:ctrlP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到</m:t>
                              </m:r>
                              <m:sSub>
                                <m:sSubPr>
                                  <m:ctrlP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zh-CN" altLang="en-US" sz="18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无</m:t>
                              </m:r>
                              <m:r>
                                <a:rPr lang="zh-CN" altLang="en-US" sz="1800" b="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边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A883820A-84B8-4E3B-A92F-BDC8F45E6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142296"/>
                <a:ext cx="8856984" cy="1633139"/>
              </a:xfrm>
              <a:prstGeom prst="rect">
                <a:avLst/>
              </a:prstGeom>
              <a:blipFill>
                <a:blip r:embed="rId3"/>
                <a:stretch>
                  <a:fillRect l="-61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4A5D242E-B51C-4EE2-BE92-A583771845EC}"/>
              </a:ext>
            </a:extLst>
          </p:cNvPr>
          <p:cNvGrpSpPr/>
          <p:nvPr/>
        </p:nvGrpSpPr>
        <p:grpSpPr>
          <a:xfrm>
            <a:off x="1835696" y="3356992"/>
            <a:ext cx="1470392" cy="1305748"/>
            <a:chOff x="3347864" y="3202035"/>
            <a:chExt cx="1470392" cy="1305748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B2116628-17F7-4594-A1C1-D5C05DCFA8C9}"/>
                </a:ext>
              </a:extLst>
            </p:cNvPr>
            <p:cNvSpPr/>
            <p:nvPr/>
          </p:nvSpPr>
          <p:spPr>
            <a:xfrm>
              <a:off x="3347864" y="4141393"/>
              <a:ext cx="360040" cy="3600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88320278-A675-4C25-BB32-989257674C77}"/>
                </a:ext>
              </a:extLst>
            </p:cNvPr>
            <p:cNvSpPr/>
            <p:nvPr/>
          </p:nvSpPr>
          <p:spPr>
            <a:xfrm>
              <a:off x="4445516" y="4141393"/>
              <a:ext cx="360040" cy="3600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8F1DB91-FE88-46BA-AD88-CDFC451FD505}"/>
                </a:ext>
              </a:extLst>
            </p:cNvPr>
            <p:cNvSpPr/>
            <p:nvPr/>
          </p:nvSpPr>
          <p:spPr>
            <a:xfrm>
              <a:off x="4445516" y="3202035"/>
              <a:ext cx="360040" cy="3600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DE26784-6142-4FEE-9B1E-5CF1ED348BEC}"/>
                </a:ext>
              </a:extLst>
            </p:cNvPr>
            <p:cNvSpPr/>
            <p:nvPr/>
          </p:nvSpPr>
          <p:spPr>
            <a:xfrm>
              <a:off x="3347864" y="3202035"/>
              <a:ext cx="360040" cy="3600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4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9B6ECDDA-A40E-4ED2-A985-08EB3D9C0F12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>
              <a:off x="3707904" y="4321413"/>
              <a:ext cx="73761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4BB350C1-82F2-4FE5-B841-3EF60A14A151}"/>
                </a:ext>
              </a:extLst>
            </p:cNvPr>
            <p:cNvCxnSpPr>
              <a:cxnSpLocks/>
              <a:stCxn id="9" idx="0"/>
              <a:endCxn id="11" idx="4"/>
            </p:cNvCxnSpPr>
            <p:nvPr/>
          </p:nvCxnSpPr>
          <p:spPr>
            <a:xfrm flipV="1">
              <a:off x="4625536" y="3562075"/>
              <a:ext cx="0" cy="57931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A1E1BFC8-21EF-483F-BD9C-255E068F4B76}"/>
                </a:ext>
              </a:extLst>
            </p:cNvPr>
            <p:cNvCxnSpPr>
              <a:cxnSpLocks/>
              <a:stCxn id="12" idx="4"/>
              <a:endCxn id="8" idx="0"/>
            </p:cNvCxnSpPr>
            <p:nvPr/>
          </p:nvCxnSpPr>
          <p:spPr>
            <a:xfrm>
              <a:off x="3527884" y="3562075"/>
              <a:ext cx="0" cy="57931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92DB9FDC-D88B-4C3E-A829-A6892EAE1132}"/>
                </a:ext>
              </a:extLst>
            </p:cNvPr>
            <p:cNvCxnSpPr>
              <a:cxnSpLocks/>
              <a:stCxn id="12" idx="6"/>
              <a:endCxn id="11" idx="2"/>
            </p:cNvCxnSpPr>
            <p:nvPr/>
          </p:nvCxnSpPr>
          <p:spPr>
            <a:xfrm>
              <a:off x="3707904" y="3382055"/>
              <a:ext cx="73761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连接符: 曲线 16">
              <a:extLst>
                <a:ext uri="{FF2B5EF4-FFF2-40B4-BE49-F238E27FC236}">
                  <a16:creationId xmlns:a16="http://schemas.microsoft.com/office/drawing/2014/main" id="{31805148-83FF-47A4-8C41-0AFE2B9FE4B5}"/>
                </a:ext>
              </a:extLst>
            </p:cNvPr>
            <p:cNvCxnSpPr>
              <a:cxnSpLocks/>
              <a:stCxn id="11" idx="6"/>
              <a:endCxn id="9" idx="6"/>
            </p:cNvCxnSpPr>
            <p:nvPr/>
          </p:nvCxnSpPr>
          <p:spPr>
            <a:xfrm>
              <a:off x="4805556" y="3382055"/>
              <a:ext cx="12700" cy="939358"/>
            </a:xfrm>
            <a:prstGeom prst="curvedConnector3">
              <a:avLst>
                <a:gd name="adj1" fmla="val 180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连接符: 曲线 17">
              <a:extLst>
                <a:ext uri="{FF2B5EF4-FFF2-40B4-BE49-F238E27FC236}">
                  <a16:creationId xmlns:a16="http://schemas.microsoft.com/office/drawing/2014/main" id="{0904DBE1-CA6C-43F2-BE90-0CF164925E4F}"/>
                </a:ext>
              </a:extLst>
            </p:cNvPr>
            <p:cNvCxnSpPr>
              <a:cxnSpLocks/>
              <a:stCxn id="9" idx="4"/>
              <a:endCxn id="8" idx="4"/>
            </p:cNvCxnSpPr>
            <p:nvPr/>
          </p:nvCxnSpPr>
          <p:spPr>
            <a:xfrm rot="5400000">
              <a:off x="4076710" y="3952607"/>
              <a:ext cx="12700" cy="1097652"/>
            </a:xfrm>
            <a:prstGeom prst="curvedConnector3">
              <a:avLst>
                <a:gd name="adj1" fmla="val 180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连接符: 曲线 18">
              <a:extLst>
                <a:ext uri="{FF2B5EF4-FFF2-40B4-BE49-F238E27FC236}">
                  <a16:creationId xmlns:a16="http://schemas.microsoft.com/office/drawing/2014/main" id="{36D810DB-1460-4955-847D-6F484F38AF5D}"/>
                </a:ext>
              </a:extLst>
            </p:cNvPr>
            <p:cNvCxnSpPr>
              <a:cxnSpLocks/>
              <a:stCxn id="8" idx="1"/>
              <a:endCxn id="8" idx="3"/>
            </p:cNvCxnSpPr>
            <p:nvPr/>
          </p:nvCxnSpPr>
          <p:spPr>
            <a:xfrm rot="16200000" flipH="1">
              <a:off x="3273298" y="4321413"/>
              <a:ext cx="254586" cy="12700"/>
            </a:xfrm>
            <a:prstGeom prst="curvedConnector5">
              <a:avLst>
                <a:gd name="adj1" fmla="val -89793"/>
                <a:gd name="adj2" fmla="val -1907409"/>
                <a:gd name="adj3" fmla="val 18979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7A0AF59-6D7C-4020-8B49-BB4C11B88441}"/>
                  </a:ext>
                </a:extLst>
              </p:cNvPr>
              <p:cNvSpPr/>
              <p:nvPr/>
            </p:nvSpPr>
            <p:spPr>
              <a:xfrm>
                <a:off x="4421019" y="3527088"/>
                <a:ext cx="2231060" cy="1126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4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7A0AF59-6D7C-4020-8B49-BB4C11B884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019" y="3527088"/>
                <a:ext cx="2231060" cy="11269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712920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通路数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132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1.6.3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图论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8">
                <a:extLst>
                  <a:ext uri="{FF2B5EF4-FFF2-40B4-BE49-F238E27FC236}">
                    <a16:creationId xmlns:a16="http://schemas.microsoft.com/office/drawing/2014/main" id="{A9672D6E-CC27-4FBE-96F1-E1179CB0F00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142296"/>
                <a:ext cx="8424936" cy="42728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考虑结点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到结点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长度为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通路数</a:t>
                </a: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1800" b="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只有一条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长度为</a:t>
                </a: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的通路，则必然经过且经过一个结点，假设为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，那么必然有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=1,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1800" b="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没有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长度为</a:t>
                </a: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的通路，即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∄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，那么要么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，要么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测试所有</a:t>
                </a: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个结点，</a:t>
                </a:r>
                <a:r>
                  <a:rPr lang="en-US" altLang="zh-CN" sz="1800" b="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长度为</a:t>
                </a: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的通路数为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18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8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sz="18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18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8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8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18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18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(2)</m:t>
                            </m:r>
                          </m:sup>
                        </m:sSubSup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(2)</m:t>
                        </m:r>
                      </m:sup>
                    </m:sSubSup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就是结点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长度为</a:t>
                </a: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的通路数。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同理，</a:t>
                </a:r>
                <a:r>
                  <a:rPr lang="en-US" altLang="zh-CN" sz="1800" b="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的每个元素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，就是结点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长度为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的通路数。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" name="TextBox 8">
                <a:extLst>
                  <a:ext uri="{FF2B5EF4-FFF2-40B4-BE49-F238E27FC236}">
                    <a16:creationId xmlns:a16="http://schemas.microsoft.com/office/drawing/2014/main" id="{A9672D6E-CC27-4FBE-96F1-E1179CB0F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142296"/>
                <a:ext cx="8424936" cy="4272836"/>
              </a:xfrm>
              <a:prstGeom prst="rect">
                <a:avLst/>
              </a:prstGeom>
              <a:blipFill>
                <a:blip r:embed="rId3"/>
                <a:stretch>
                  <a:fillRect l="-651" b="-14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089226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邻接矩阵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133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1.6.3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图论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A5D242E-B51C-4EE2-BE92-A583771845EC}"/>
              </a:ext>
            </a:extLst>
          </p:cNvPr>
          <p:cNvGrpSpPr/>
          <p:nvPr/>
        </p:nvGrpSpPr>
        <p:grpSpPr>
          <a:xfrm>
            <a:off x="467544" y="3850197"/>
            <a:ext cx="1470392" cy="1305748"/>
            <a:chOff x="3347864" y="3202035"/>
            <a:chExt cx="1470392" cy="1305748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B2116628-17F7-4594-A1C1-D5C05DCFA8C9}"/>
                </a:ext>
              </a:extLst>
            </p:cNvPr>
            <p:cNvSpPr/>
            <p:nvPr/>
          </p:nvSpPr>
          <p:spPr>
            <a:xfrm>
              <a:off x="3347864" y="4141393"/>
              <a:ext cx="360040" cy="3600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88320278-A675-4C25-BB32-989257674C77}"/>
                </a:ext>
              </a:extLst>
            </p:cNvPr>
            <p:cNvSpPr/>
            <p:nvPr/>
          </p:nvSpPr>
          <p:spPr>
            <a:xfrm>
              <a:off x="4445516" y="4141393"/>
              <a:ext cx="360040" cy="3600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8F1DB91-FE88-46BA-AD88-CDFC451FD505}"/>
                </a:ext>
              </a:extLst>
            </p:cNvPr>
            <p:cNvSpPr/>
            <p:nvPr/>
          </p:nvSpPr>
          <p:spPr>
            <a:xfrm>
              <a:off x="4445516" y="3202035"/>
              <a:ext cx="360040" cy="3600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DE26784-6142-4FEE-9B1E-5CF1ED348BEC}"/>
                </a:ext>
              </a:extLst>
            </p:cNvPr>
            <p:cNvSpPr/>
            <p:nvPr/>
          </p:nvSpPr>
          <p:spPr>
            <a:xfrm>
              <a:off x="3347864" y="3202035"/>
              <a:ext cx="360040" cy="3600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4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9B6ECDDA-A40E-4ED2-A985-08EB3D9C0F12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>
              <a:off x="3707904" y="4321413"/>
              <a:ext cx="73761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4BB350C1-82F2-4FE5-B841-3EF60A14A151}"/>
                </a:ext>
              </a:extLst>
            </p:cNvPr>
            <p:cNvCxnSpPr>
              <a:cxnSpLocks/>
              <a:stCxn id="9" idx="0"/>
              <a:endCxn id="11" idx="4"/>
            </p:cNvCxnSpPr>
            <p:nvPr/>
          </p:nvCxnSpPr>
          <p:spPr>
            <a:xfrm flipV="1">
              <a:off x="4625536" y="3562075"/>
              <a:ext cx="0" cy="57931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A1E1BFC8-21EF-483F-BD9C-255E068F4B76}"/>
                </a:ext>
              </a:extLst>
            </p:cNvPr>
            <p:cNvCxnSpPr>
              <a:cxnSpLocks/>
              <a:stCxn id="12" idx="4"/>
              <a:endCxn id="8" idx="0"/>
            </p:cNvCxnSpPr>
            <p:nvPr/>
          </p:nvCxnSpPr>
          <p:spPr>
            <a:xfrm>
              <a:off x="3527884" y="3562075"/>
              <a:ext cx="0" cy="57931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92DB9FDC-D88B-4C3E-A829-A6892EAE1132}"/>
                </a:ext>
              </a:extLst>
            </p:cNvPr>
            <p:cNvCxnSpPr>
              <a:cxnSpLocks/>
              <a:stCxn id="12" idx="6"/>
              <a:endCxn id="11" idx="2"/>
            </p:cNvCxnSpPr>
            <p:nvPr/>
          </p:nvCxnSpPr>
          <p:spPr>
            <a:xfrm>
              <a:off x="3707904" y="3382055"/>
              <a:ext cx="73761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连接符: 曲线 16">
              <a:extLst>
                <a:ext uri="{FF2B5EF4-FFF2-40B4-BE49-F238E27FC236}">
                  <a16:creationId xmlns:a16="http://schemas.microsoft.com/office/drawing/2014/main" id="{31805148-83FF-47A4-8C41-0AFE2B9FE4B5}"/>
                </a:ext>
              </a:extLst>
            </p:cNvPr>
            <p:cNvCxnSpPr>
              <a:cxnSpLocks/>
              <a:stCxn id="11" idx="6"/>
              <a:endCxn id="9" idx="6"/>
            </p:cNvCxnSpPr>
            <p:nvPr/>
          </p:nvCxnSpPr>
          <p:spPr>
            <a:xfrm>
              <a:off x="4805556" y="3382055"/>
              <a:ext cx="12700" cy="939358"/>
            </a:xfrm>
            <a:prstGeom prst="curvedConnector3">
              <a:avLst>
                <a:gd name="adj1" fmla="val 180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连接符: 曲线 17">
              <a:extLst>
                <a:ext uri="{FF2B5EF4-FFF2-40B4-BE49-F238E27FC236}">
                  <a16:creationId xmlns:a16="http://schemas.microsoft.com/office/drawing/2014/main" id="{0904DBE1-CA6C-43F2-BE90-0CF164925E4F}"/>
                </a:ext>
              </a:extLst>
            </p:cNvPr>
            <p:cNvCxnSpPr>
              <a:cxnSpLocks/>
              <a:stCxn id="9" idx="4"/>
              <a:endCxn id="8" idx="4"/>
            </p:cNvCxnSpPr>
            <p:nvPr/>
          </p:nvCxnSpPr>
          <p:spPr>
            <a:xfrm rot="5400000">
              <a:off x="4076710" y="3952607"/>
              <a:ext cx="12700" cy="1097652"/>
            </a:xfrm>
            <a:prstGeom prst="curvedConnector3">
              <a:avLst>
                <a:gd name="adj1" fmla="val 180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连接符: 曲线 18">
              <a:extLst>
                <a:ext uri="{FF2B5EF4-FFF2-40B4-BE49-F238E27FC236}">
                  <a16:creationId xmlns:a16="http://schemas.microsoft.com/office/drawing/2014/main" id="{36D810DB-1460-4955-847D-6F484F38AF5D}"/>
                </a:ext>
              </a:extLst>
            </p:cNvPr>
            <p:cNvCxnSpPr>
              <a:cxnSpLocks/>
              <a:stCxn id="8" idx="1"/>
              <a:endCxn id="8" idx="3"/>
            </p:cNvCxnSpPr>
            <p:nvPr/>
          </p:nvCxnSpPr>
          <p:spPr>
            <a:xfrm rot="16200000" flipH="1">
              <a:off x="3273298" y="4321413"/>
              <a:ext cx="254586" cy="12700"/>
            </a:xfrm>
            <a:prstGeom prst="curvedConnector5">
              <a:avLst>
                <a:gd name="adj1" fmla="val -89793"/>
                <a:gd name="adj2" fmla="val -1907409"/>
                <a:gd name="adj3" fmla="val 18979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7A0AF59-6D7C-4020-8B49-BB4C11B88441}"/>
                  </a:ext>
                </a:extLst>
              </p:cNvPr>
              <p:cNvSpPr/>
              <p:nvPr/>
            </p:nvSpPr>
            <p:spPr>
              <a:xfrm>
                <a:off x="2324647" y="4030217"/>
                <a:ext cx="6718699" cy="1126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4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4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4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7A0AF59-6D7C-4020-8B49-BB4C11B884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647" y="4030217"/>
                <a:ext cx="6718699" cy="11269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8">
                <a:extLst>
                  <a:ext uri="{FF2B5EF4-FFF2-40B4-BE49-F238E27FC236}">
                    <a16:creationId xmlns:a16="http://schemas.microsoft.com/office/drawing/2014/main" id="{E63CB3AC-D98B-478C-A474-F8E7FFB3E6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142296"/>
                <a:ext cx="8424936" cy="24660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通路数</a:t>
                </a: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，长度为</a:t>
                </a: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的路有</a:t>
                </a: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条，长度为</a:t>
                </a: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的路有</a:t>
                </a: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条，长度为</a:t>
                </a: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的路有</a:t>
                </a: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条；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，长度为</a:t>
                </a: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的路有</a:t>
                </a: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条，长度为</a:t>
                </a: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的路有</a:t>
                </a: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条，长度为</a:t>
                </a: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的路有</a:t>
                </a: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条；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，长度为</a:t>
                </a: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的路有</a:t>
                </a: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条，长度为</a:t>
                </a: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的路有</a:t>
                </a: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条，长度为</a:t>
                </a: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的路有</a:t>
                </a: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条；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，长度为</a:t>
                </a: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的路有</a:t>
                </a: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条，长度为</a:t>
                </a: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的路有</a:t>
                </a: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条，长度为</a:t>
                </a: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的路有</a:t>
                </a: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条。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" name="TextBox 8">
                <a:extLst>
                  <a:ext uri="{FF2B5EF4-FFF2-40B4-BE49-F238E27FC236}">
                    <a16:creationId xmlns:a16="http://schemas.microsoft.com/office/drawing/2014/main" id="{E63CB3AC-D98B-478C-A474-F8E7FFB3E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142296"/>
                <a:ext cx="8424936" cy="2466060"/>
              </a:xfrm>
              <a:prstGeom prst="rect">
                <a:avLst/>
              </a:prstGeom>
              <a:blipFill>
                <a:blip r:embed="rId4"/>
                <a:stretch>
                  <a:fillRect l="-65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317439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可达矩阵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134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1.6.3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图论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A883820A-84B8-4E3B-A92F-BDC8F45E6C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142296"/>
                <a:ext cx="8856984" cy="14807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一个图有</a:t>
                </a: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个结点，记作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，定义其</a:t>
                </a:r>
                <a:r>
                  <a:rPr lang="zh-CN" altLang="en-US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可达矩阵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，其中</a:t>
                </a: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1,  </m:t>
                              </m:r>
                              <m:sSub>
                                <m:sSubPr>
                                  <m:ctrlP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&amp;0</m:t>
                              </m:r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 </m:t>
                              </m:r>
                              <m:sSub>
                                <m:sSubPr>
                                  <m:ctrlP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A883820A-84B8-4E3B-A92F-BDC8F45E6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142296"/>
                <a:ext cx="8856984" cy="1480790"/>
              </a:xfrm>
              <a:prstGeom prst="rect">
                <a:avLst/>
              </a:prstGeom>
              <a:blipFill>
                <a:blip r:embed="rId3"/>
                <a:stretch>
                  <a:fillRect l="-61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8">
                <a:extLst>
                  <a:ext uri="{FF2B5EF4-FFF2-40B4-BE49-F238E27FC236}">
                    <a16:creationId xmlns:a16="http://schemas.microsoft.com/office/drawing/2014/main" id="{C1547DCC-99A0-43EB-B941-3297CE5BC9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2623086"/>
                <a:ext cx="8856984" cy="17198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可达矩阵</a:t>
                </a:r>
                <a:endParaRPr lang="zh-CN" altLang="en-US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(1)</m:t>
                          </m:r>
                        </m:sup>
                      </m:sSup>
                      <m:r>
                        <a:rPr lang="zh-CN" altLang="en-US" sz="1800" b="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∨</m:t>
                      </m:r>
                      <m:sSup>
                        <m:sSup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zh-CN" altLang="en-US" sz="1800" b="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∨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…=</m:t>
                      </m:r>
                      <m:nary>
                        <m:naryPr>
                          <m:chr m:val="⋁"/>
                          <m:ctrlPr>
                            <a:rPr lang="en-US" altLang="zh-CN" sz="18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1800" b="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" name="TextBox 8">
                <a:extLst>
                  <a:ext uri="{FF2B5EF4-FFF2-40B4-BE49-F238E27FC236}">
                    <a16:creationId xmlns:a16="http://schemas.microsoft.com/office/drawing/2014/main" id="{C1547DCC-99A0-43EB-B941-3297CE5BC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2623086"/>
                <a:ext cx="8856984" cy="1719894"/>
              </a:xfrm>
              <a:prstGeom prst="rect">
                <a:avLst/>
              </a:prstGeom>
              <a:blipFill>
                <a:blip r:embed="rId4"/>
                <a:stretch>
                  <a:fillRect l="-41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组合 20">
            <a:extLst>
              <a:ext uri="{FF2B5EF4-FFF2-40B4-BE49-F238E27FC236}">
                <a16:creationId xmlns:a16="http://schemas.microsoft.com/office/drawing/2014/main" id="{444BF9FD-F751-4947-B468-7699836797A0}"/>
              </a:ext>
            </a:extLst>
          </p:cNvPr>
          <p:cNvGrpSpPr/>
          <p:nvPr/>
        </p:nvGrpSpPr>
        <p:grpSpPr>
          <a:xfrm>
            <a:off x="1699718" y="4617132"/>
            <a:ext cx="1470392" cy="1305748"/>
            <a:chOff x="3347864" y="3202035"/>
            <a:chExt cx="1470392" cy="1305748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180BE230-F352-4C12-A9A0-F10069392A0F}"/>
                </a:ext>
              </a:extLst>
            </p:cNvPr>
            <p:cNvSpPr/>
            <p:nvPr/>
          </p:nvSpPr>
          <p:spPr>
            <a:xfrm>
              <a:off x="3347864" y="4141393"/>
              <a:ext cx="360040" cy="3600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E2EFEF18-DEDB-4B17-BE98-3129FCBE229A}"/>
                </a:ext>
              </a:extLst>
            </p:cNvPr>
            <p:cNvSpPr/>
            <p:nvPr/>
          </p:nvSpPr>
          <p:spPr>
            <a:xfrm>
              <a:off x="4445516" y="4141393"/>
              <a:ext cx="360040" cy="3600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45B33633-8653-4AE1-866E-DC46BA8BAB3F}"/>
                </a:ext>
              </a:extLst>
            </p:cNvPr>
            <p:cNvSpPr/>
            <p:nvPr/>
          </p:nvSpPr>
          <p:spPr>
            <a:xfrm>
              <a:off x="4445516" y="3202035"/>
              <a:ext cx="360040" cy="3600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F4DF3B34-4977-4E21-86CF-249355F82171}"/>
                </a:ext>
              </a:extLst>
            </p:cNvPr>
            <p:cNvSpPr/>
            <p:nvPr/>
          </p:nvSpPr>
          <p:spPr>
            <a:xfrm>
              <a:off x="3347864" y="3202035"/>
              <a:ext cx="360040" cy="3600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4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660F1B17-733E-4789-85D6-2B935AB38FAB}"/>
                </a:ext>
              </a:extLst>
            </p:cNvPr>
            <p:cNvCxnSpPr>
              <a:cxnSpLocks/>
              <a:stCxn id="22" idx="6"/>
              <a:endCxn id="23" idx="2"/>
            </p:cNvCxnSpPr>
            <p:nvPr/>
          </p:nvCxnSpPr>
          <p:spPr>
            <a:xfrm>
              <a:off x="3707904" y="4321413"/>
              <a:ext cx="73761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72E2F46C-F299-4A44-A748-D4D5B2DD27ED}"/>
                </a:ext>
              </a:extLst>
            </p:cNvPr>
            <p:cNvCxnSpPr>
              <a:cxnSpLocks/>
              <a:stCxn id="23" idx="0"/>
              <a:endCxn id="24" idx="4"/>
            </p:cNvCxnSpPr>
            <p:nvPr/>
          </p:nvCxnSpPr>
          <p:spPr>
            <a:xfrm flipV="1">
              <a:off x="4625536" y="3562075"/>
              <a:ext cx="0" cy="57931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5D105AC4-2FEF-4A1D-A93F-5E21E6402B75}"/>
                </a:ext>
              </a:extLst>
            </p:cNvPr>
            <p:cNvCxnSpPr>
              <a:cxnSpLocks/>
              <a:stCxn id="25" idx="4"/>
              <a:endCxn id="22" idx="0"/>
            </p:cNvCxnSpPr>
            <p:nvPr/>
          </p:nvCxnSpPr>
          <p:spPr>
            <a:xfrm>
              <a:off x="3527884" y="3562075"/>
              <a:ext cx="0" cy="57931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8B4867F9-9D70-48BF-B7D3-521887FC3DC5}"/>
                </a:ext>
              </a:extLst>
            </p:cNvPr>
            <p:cNvCxnSpPr>
              <a:cxnSpLocks/>
              <a:stCxn id="25" idx="6"/>
              <a:endCxn id="24" idx="2"/>
            </p:cNvCxnSpPr>
            <p:nvPr/>
          </p:nvCxnSpPr>
          <p:spPr>
            <a:xfrm>
              <a:off x="3707904" y="3382055"/>
              <a:ext cx="73761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连接符: 曲线 29">
              <a:extLst>
                <a:ext uri="{FF2B5EF4-FFF2-40B4-BE49-F238E27FC236}">
                  <a16:creationId xmlns:a16="http://schemas.microsoft.com/office/drawing/2014/main" id="{5FEA2140-C68B-4CD6-B8DB-14320D3D60D6}"/>
                </a:ext>
              </a:extLst>
            </p:cNvPr>
            <p:cNvCxnSpPr>
              <a:cxnSpLocks/>
              <a:stCxn id="24" idx="6"/>
              <a:endCxn id="23" idx="6"/>
            </p:cNvCxnSpPr>
            <p:nvPr/>
          </p:nvCxnSpPr>
          <p:spPr>
            <a:xfrm>
              <a:off x="4805556" y="3382055"/>
              <a:ext cx="12700" cy="939358"/>
            </a:xfrm>
            <a:prstGeom prst="curvedConnector3">
              <a:avLst>
                <a:gd name="adj1" fmla="val 180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连接符: 曲线 30">
              <a:extLst>
                <a:ext uri="{FF2B5EF4-FFF2-40B4-BE49-F238E27FC236}">
                  <a16:creationId xmlns:a16="http://schemas.microsoft.com/office/drawing/2014/main" id="{F8D60683-7133-4412-8AC5-FF647D2799D5}"/>
                </a:ext>
              </a:extLst>
            </p:cNvPr>
            <p:cNvCxnSpPr>
              <a:cxnSpLocks/>
              <a:stCxn id="23" idx="4"/>
              <a:endCxn id="22" idx="4"/>
            </p:cNvCxnSpPr>
            <p:nvPr/>
          </p:nvCxnSpPr>
          <p:spPr>
            <a:xfrm rot="5400000">
              <a:off x="4076710" y="3952607"/>
              <a:ext cx="12700" cy="1097652"/>
            </a:xfrm>
            <a:prstGeom prst="curvedConnector3">
              <a:avLst>
                <a:gd name="adj1" fmla="val 180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连接符: 曲线 31">
              <a:extLst>
                <a:ext uri="{FF2B5EF4-FFF2-40B4-BE49-F238E27FC236}">
                  <a16:creationId xmlns:a16="http://schemas.microsoft.com/office/drawing/2014/main" id="{E9073386-DB78-4C5F-A410-5E24455DB47D}"/>
                </a:ext>
              </a:extLst>
            </p:cNvPr>
            <p:cNvCxnSpPr>
              <a:cxnSpLocks/>
              <a:stCxn id="22" idx="1"/>
              <a:endCxn id="22" idx="3"/>
            </p:cNvCxnSpPr>
            <p:nvPr/>
          </p:nvCxnSpPr>
          <p:spPr>
            <a:xfrm rot="16200000" flipH="1">
              <a:off x="3273298" y="4321413"/>
              <a:ext cx="254586" cy="12700"/>
            </a:xfrm>
            <a:prstGeom prst="curvedConnector5">
              <a:avLst>
                <a:gd name="adj1" fmla="val -89793"/>
                <a:gd name="adj2" fmla="val -1907409"/>
                <a:gd name="adj3" fmla="val 18979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51845922-63E7-4860-8FEA-066E5AB17B9C}"/>
                  </a:ext>
                </a:extLst>
              </p:cNvPr>
              <p:cNvSpPr/>
              <p:nvPr/>
            </p:nvSpPr>
            <p:spPr>
              <a:xfrm>
                <a:off x="3556821" y="4797152"/>
                <a:ext cx="3402790" cy="1126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⋁"/>
                          <m:ctrlP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4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4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51845922-63E7-4860-8FEA-066E5AB17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821" y="4797152"/>
                <a:ext cx="3402790" cy="11269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176624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135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9242D6-E2F0-4232-9A96-ED6FD5768F7F}"/>
              </a:ext>
            </a:extLst>
          </p:cNvPr>
          <p:cNvSpPr txBox="1"/>
          <p:nvPr/>
        </p:nvSpPr>
        <p:spPr>
          <a:xfrm>
            <a:off x="107504" y="35913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 编译器概述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94E0BD8-4088-4EB5-96A9-E3FB1A2BF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82" y="1788307"/>
            <a:ext cx="8258235" cy="328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33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2501900"/>
            <a:ext cx="9144000" cy="1935163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2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22531" name="Subtitle 2"/>
          <p:cNvSpPr>
            <a:spLocks noGrp="1"/>
          </p:cNvSpPr>
          <p:nvPr>
            <p:ph type="subTitle" idx="1"/>
          </p:nvPr>
        </p:nvSpPr>
        <p:spPr>
          <a:xfrm>
            <a:off x="2497578" y="4842481"/>
            <a:ext cx="1885950" cy="1159669"/>
          </a:xfrm>
        </p:spPr>
        <p:txBody>
          <a:bodyPr>
            <a:normAutofit lnSpcReduction="10000"/>
          </a:bodyPr>
          <a:lstStyle/>
          <a:p>
            <a:pPr algn="dist" eaLnBrk="1" hangingPunct="1">
              <a:lnSpc>
                <a:spcPct val="1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授课教师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  <a:p>
            <a:pPr algn="dist" eaLnBrk="1" hangingPunct="1">
              <a:lnSpc>
                <a:spcPct val="1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手机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  <a:p>
            <a:pPr algn="dist" eaLnBrk="1" hangingPunct="1">
              <a:lnSpc>
                <a:spcPct val="1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邮箱</a:t>
            </a:r>
            <a:endParaRPr lang="en-US" altLang="en-US" dirty="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96194" y="1815207"/>
            <a:ext cx="6985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400" spc="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第一章 编译器概述</a:t>
            </a:r>
            <a:endParaRPr lang="en-US" sz="2400" spc="6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372725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4412883" y="4797152"/>
            <a:ext cx="3615501" cy="118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 eaLnBrk="1" hangingPunct="1"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：郑艳伟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  <a:p>
            <a:pPr defTabSz="685800" eaLnBrk="1" hangingPunct="1"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18614002860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（微信同号）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  <a:p>
            <a:pPr defTabSz="685800" eaLnBrk="1" hangingPunct="1"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zhengyw@sdu.edu.cn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B35A7FF-0B1E-4B4C-9019-594EEA95E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02" y="297292"/>
            <a:ext cx="2832628" cy="89946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2A45369-D3F0-48FE-B950-EB2B322C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1900"/>
            <a:ext cx="9108504" cy="1935163"/>
          </a:xfrm>
        </p:spPr>
        <p:txBody>
          <a:bodyPr anchor="ctr" anchorCtr="1"/>
          <a:lstStyle/>
          <a:p>
            <a:pPr algn="l"/>
            <a:r>
              <a:rPr lang="en-US" altLang="zh-CN" b="1" dirty="0">
                <a:solidFill>
                  <a:schemeClr val="bg1"/>
                </a:solidFill>
                <a:latin typeface="Vladimir Script" panose="03050402040407070305" pitchFamily="66" charset="0"/>
                <a:ea typeface="微软雅黑" panose="020B0503020204020204" pitchFamily="34" charset="-122"/>
                <a:cs typeface="Hei" charset="-122"/>
              </a:rPr>
              <a:t>The End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" charset="-122"/>
              </a:rPr>
              <a:t>     </a:t>
            </a:r>
            <a:b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" charset="-122"/>
              </a:rPr>
            </a:b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" charset="-122"/>
              </a:rPr>
              <a:t>                 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" charset="-122"/>
              </a:rPr>
              <a:t>谢谢</a:t>
            </a:r>
            <a:endParaRPr lang="en-US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55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1.1.5.3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自编译生成编译器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1.1.5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编译程序的生成</a:t>
            </a:r>
          </a:p>
        </p:txBody>
      </p:sp>
      <p:sp>
        <p:nvSpPr>
          <p:cNvPr id="57" name="TextBox 8">
            <a:extLst>
              <a:ext uri="{FF2B5EF4-FFF2-40B4-BE49-F238E27FC236}">
                <a16:creationId xmlns:a16="http://schemas.microsoft.com/office/drawing/2014/main" id="{52C5DA37-381D-492D-979A-01C54959B5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8856984" cy="1917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自编译方式产生编译程序（自举）</a:t>
            </a:r>
            <a:endParaRPr lang="zh-CN" altLang="en-US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先对语言的核心部分构造一个小的编译程序；</a:t>
            </a: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以它为工具构造一个能够编译更多语言成分的较大编译程序；</a:t>
            </a: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如此扩展，最后形成所期望的整个编译程序。</a:t>
            </a:r>
          </a:p>
        </p:txBody>
      </p:sp>
    </p:spTree>
    <p:extLst>
      <p:ext uri="{BB962C8B-B14F-4D97-AF65-F5344CB8AC3E}">
        <p14:creationId xmlns:p14="http://schemas.microsoft.com/office/powerpoint/2010/main" val="2421391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15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542" y="620688"/>
            <a:ext cx="3960440" cy="6211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编译器的基本概念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语言的分类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程序设计语言分类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编译程序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编译原理与技术的特点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编译程序的生成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 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高级程序设计语言</a:t>
            </a:r>
            <a:endParaRPr lang="en-US" altLang="zh-CN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高级语言分类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数据类型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目标语言模型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1.3.1 CPU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架构和指令集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寄存器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汇编程序结构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汇编指令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寻址方式及记号约定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2EA4AE6B-5D03-412C-83F6-B50409B45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3934" y="622534"/>
            <a:ext cx="3960440" cy="5861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传送指令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1.3.7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基本运算指令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1.3.8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转移指令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1.3.9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栈操作指令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1.3.10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浮点指令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中间语言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后缀式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图表示法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三地址码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编译器组成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编译器框架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编译前端与后端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数学基础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数理逻辑和记号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集合论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图论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9242D6-E2F0-4232-9A96-ED6FD5768F7F}"/>
              </a:ext>
            </a:extLst>
          </p:cNvPr>
          <p:cNvSpPr txBox="1"/>
          <p:nvPr/>
        </p:nvSpPr>
        <p:spPr>
          <a:xfrm>
            <a:off x="107504" y="35913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 编译器概述</a:t>
            </a:r>
          </a:p>
        </p:txBody>
      </p:sp>
    </p:spTree>
    <p:extLst>
      <p:ext uri="{BB962C8B-B14F-4D97-AF65-F5344CB8AC3E}">
        <p14:creationId xmlns:p14="http://schemas.microsoft.com/office/powerpoint/2010/main" val="57721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高级程序设计语言的发展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9460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高级程序设计语言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4EDCCB84-1F79-4919-BAF4-E3A670378B03}"/>
              </a:ext>
            </a:extLst>
          </p:cNvPr>
          <p:cNvGrpSpPr/>
          <p:nvPr/>
        </p:nvGrpSpPr>
        <p:grpSpPr>
          <a:xfrm>
            <a:off x="2495937" y="1279427"/>
            <a:ext cx="1880139" cy="2618422"/>
            <a:chOff x="2478479" y="1368335"/>
            <a:chExt cx="1880139" cy="2618422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A628E4CF-506E-4B7F-A3D4-DB45EA557767}"/>
                </a:ext>
              </a:extLst>
            </p:cNvPr>
            <p:cNvSpPr/>
            <p:nvPr/>
          </p:nvSpPr>
          <p:spPr>
            <a:xfrm>
              <a:off x="2486410" y="1368335"/>
              <a:ext cx="1872208" cy="26184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2E5FC97-B793-40CA-933B-C246FD3C1F5B}"/>
                </a:ext>
              </a:extLst>
            </p:cNvPr>
            <p:cNvSpPr txBox="1"/>
            <p:nvPr/>
          </p:nvSpPr>
          <p:spPr>
            <a:xfrm>
              <a:off x="2478479" y="2232431"/>
              <a:ext cx="183937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1946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14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日，美国宾夕法尼亚大学研制出第一台通用计算机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ENIAC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，用插线板表示程序。</a:t>
              </a:r>
            </a:p>
          </p:txBody>
        </p:sp>
        <p:pic>
          <p:nvPicPr>
            <p:cNvPr id="1026" name="Picture 2" descr="https://bkimg.cdn.bcebos.com/pic/37d3d539b6003af34ea733cb3b2ac65c1038b678?x-bce-process=image/watermark,image_d2F0ZXIvYmFpa2U4MA==,g_7,xp_5,yp_5/format,f_auto">
              <a:extLst>
                <a:ext uri="{FF2B5EF4-FFF2-40B4-BE49-F238E27FC236}">
                  <a16:creationId xmlns:a16="http://schemas.microsoft.com/office/drawing/2014/main" id="{4E692A4A-73AC-4077-9492-AB7424C8C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7307" y="1433878"/>
              <a:ext cx="1650413" cy="798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82B3A5D-E0E9-402F-BB9A-EFA655A2569C}"/>
              </a:ext>
            </a:extLst>
          </p:cNvPr>
          <p:cNvGrpSpPr/>
          <p:nvPr/>
        </p:nvGrpSpPr>
        <p:grpSpPr>
          <a:xfrm>
            <a:off x="323528" y="1268760"/>
            <a:ext cx="1872208" cy="2639756"/>
            <a:chOff x="323528" y="1347001"/>
            <a:chExt cx="1872208" cy="2639756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D4140342-1FAC-4FC7-8167-6A21348A5CE4}"/>
                </a:ext>
              </a:extLst>
            </p:cNvPr>
            <p:cNvSpPr/>
            <p:nvPr/>
          </p:nvSpPr>
          <p:spPr>
            <a:xfrm>
              <a:off x="323528" y="1347001"/>
              <a:ext cx="1872208" cy="26397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B8C9414-337F-4662-A7D1-FFEC42621C5D}"/>
                </a:ext>
              </a:extLst>
            </p:cNvPr>
            <p:cNvSpPr txBox="1"/>
            <p:nvPr/>
          </p:nvSpPr>
          <p:spPr>
            <a:xfrm>
              <a:off x="323528" y="2211097"/>
              <a:ext cx="18396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1801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年，法国人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Joseph Jacquard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发明使用打孔卡片，程序和数据可以写到卡片上。</a:t>
              </a:r>
            </a:p>
          </p:txBody>
        </p:sp>
        <p:pic>
          <p:nvPicPr>
            <p:cNvPr id="1028" name="Picture 4" descr="https://gimg2.baidu.com/image_search/src=http%3A%2F%2Fp1.itc.cn%2Fq_70%2Fimages03%2F20201228%2Fc0c2d9fb934b41b7a5fcbae5d48a9d21.jpeg&amp;refer=http%3A%2F%2Fp1.itc.cn&amp;app=2002&amp;size=f9999,10000&amp;q=a80&amp;n=0&amp;g=0n&amp;fmt=jpeg?sec=1630979574&amp;t=3c167e4ef220335f09b116a065706bf3">
              <a:extLst>
                <a:ext uri="{FF2B5EF4-FFF2-40B4-BE49-F238E27FC236}">
                  <a16:creationId xmlns:a16="http://schemas.microsoft.com/office/drawing/2014/main" id="{E5DB267F-35C3-4744-87C6-BBF9C28F65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426" y="1422882"/>
              <a:ext cx="1650412" cy="788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56247D24-922E-4B53-A85D-753E9DF10CD9}"/>
              </a:ext>
            </a:extLst>
          </p:cNvPr>
          <p:cNvGrpSpPr/>
          <p:nvPr/>
        </p:nvGrpSpPr>
        <p:grpSpPr>
          <a:xfrm>
            <a:off x="4676277" y="1268761"/>
            <a:ext cx="1880139" cy="2639755"/>
            <a:chOff x="4716016" y="1340767"/>
            <a:chExt cx="1880139" cy="2639755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8EF173D6-EE79-4808-B4C5-014B08988FC4}"/>
                </a:ext>
              </a:extLst>
            </p:cNvPr>
            <p:cNvSpPr/>
            <p:nvPr/>
          </p:nvSpPr>
          <p:spPr>
            <a:xfrm>
              <a:off x="4723947" y="1340767"/>
              <a:ext cx="1872208" cy="263975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1E8F2CC-9DD0-4A02-8187-04BE8F3C08E7}"/>
                </a:ext>
              </a:extLst>
            </p:cNvPr>
            <p:cNvSpPr txBox="1"/>
            <p:nvPr/>
          </p:nvSpPr>
          <p:spPr>
            <a:xfrm>
              <a:off x="4716016" y="2204864"/>
              <a:ext cx="183937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1956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IBM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推出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704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计算机，其上的符号汇编程序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(SAP)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是汇编发展中的一个重要里程碑。</a:t>
              </a:r>
            </a:p>
          </p:txBody>
        </p:sp>
        <p:pic>
          <p:nvPicPr>
            <p:cNvPr id="1030" name="Picture 6" descr="https://gimg2.baidu.com/image_search/src=http%3A%2F%2Fi0.hdslb.com%2Fbfs%2Farticle%2F405e7f175c2da7a38d1b46353c584df4a747b41d.jpg&amp;refer=http%3A%2F%2Fi0.hdslb.com&amp;app=2002&amp;size=f9999,10000&amp;q=a80&amp;n=0&amp;g=0n&amp;fmt=jpeg?sec=1630980493&amp;t=ae1a4ed203570217076b54a54be2d31a">
              <a:extLst>
                <a:ext uri="{FF2B5EF4-FFF2-40B4-BE49-F238E27FC236}">
                  <a16:creationId xmlns:a16="http://schemas.microsoft.com/office/drawing/2014/main" id="{3CB36475-4D07-4F12-BA79-7DD9A887B8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9115" y="1412776"/>
              <a:ext cx="1661872" cy="792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BF2F963F-928E-4E97-A1D6-A8EF51117368}"/>
              </a:ext>
            </a:extLst>
          </p:cNvPr>
          <p:cNvGrpSpPr/>
          <p:nvPr/>
        </p:nvGrpSpPr>
        <p:grpSpPr>
          <a:xfrm>
            <a:off x="6856616" y="1268761"/>
            <a:ext cx="1880139" cy="2639755"/>
            <a:chOff x="6856616" y="1320781"/>
            <a:chExt cx="1880139" cy="2639755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7325E1F5-6312-49FF-BED9-AF422269EBCF}"/>
                </a:ext>
              </a:extLst>
            </p:cNvPr>
            <p:cNvSpPr/>
            <p:nvPr/>
          </p:nvSpPr>
          <p:spPr>
            <a:xfrm>
              <a:off x="6864547" y="1320781"/>
              <a:ext cx="1872208" cy="263975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395D8B8-DCE6-4465-A485-268E9D56CF66}"/>
                </a:ext>
              </a:extLst>
            </p:cNvPr>
            <p:cNvSpPr txBox="1"/>
            <p:nvPr/>
          </p:nvSpPr>
          <p:spPr>
            <a:xfrm>
              <a:off x="6856616" y="2184878"/>
              <a:ext cx="183937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针对汇编语言的缺点，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IBM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于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1954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年发布高级程序设计语言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Fortran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1956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年正式使用。</a:t>
              </a:r>
            </a:p>
          </p:txBody>
        </p:sp>
        <p:pic>
          <p:nvPicPr>
            <p:cNvPr id="1032" name="Picture 8" descr="https://gimg2.baidu.com/image_search/src=http%3A%2F%2Fimg2.zol.com.cn%2Fproduct%2F20_501x2000%2F478%2Fceac8iFpBizXs.jpg&amp;refer=http%3A%2F%2Fimg2.zol.com.cn&amp;app=2002&amp;size=f9999,10000&amp;q=a80&amp;n=0&amp;g=0n&amp;fmt=jpeg?sec=1630980765&amp;t=b99de3b7875dca97555dc8474d058c05">
              <a:extLst>
                <a:ext uri="{FF2B5EF4-FFF2-40B4-BE49-F238E27FC236}">
                  <a16:creationId xmlns:a16="http://schemas.microsoft.com/office/drawing/2014/main" id="{1261A896-574E-4D41-B880-B75BC372D4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6314" y="1412776"/>
              <a:ext cx="1650413" cy="797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745EA93A-45E6-4196-939E-B62EB5AC09B5}"/>
              </a:ext>
            </a:extLst>
          </p:cNvPr>
          <p:cNvGrpSpPr/>
          <p:nvPr/>
        </p:nvGrpSpPr>
        <p:grpSpPr>
          <a:xfrm>
            <a:off x="302561" y="4174829"/>
            <a:ext cx="1880139" cy="2639756"/>
            <a:chOff x="302561" y="4149080"/>
            <a:chExt cx="1880139" cy="2639756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6F8CD75F-BDB1-4870-AFB3-9A98E06B5751}"/>
                </a:ext>
              </a:extLst>
            </p:cNvPr>
            <p:cNvSpPr/>
            <p:nvPr/>
          </p:nvSpPr>
          <p:spPr>
            <a:xfrm>
              <a:off x="310492" y="4149080"/>
              <a:ext cx="1872208" cy="26397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C0EC456F-0AA4-4532-9ACB-49160FD13803}"/>
                </a:ext>
              </a:extLst>
            </p:cNvPr>
            <p:cNvSpPr txBox="1"/>
            <p:nvPr/>
          </p:nvSpPr>
          <p:spPr>
            <a:xfrm>
              <a:off x="302561" y="5013176"/>
              <a:ext cx="183937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世纪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60~70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年代：结构化设计方法，如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Pascal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等；后用软件工程方法开发更大规模程序。</a:t>
              </a: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94B9030-6513-46F2-B1C5-67B17B8EF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7041" y="4221088"/>
              <a:ext cx="1650411" cy="781982"/>
            </a:xfrm>
            <a:prstGeom prst="rect">
              <a:avLst/>
            </a:prstGeom>
          </p:spPr>
        </p:pic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4C689A75-E54E-4F01-A7CE-C4D3E480BA45}"/>
              </a:ext>
            </a:extLst>
          </p:cNvPr>
          <p:cNvGrpSpPr/>
          <p:nvPr/>
        </p:nvGrpSpPr>
        <p:grpSpPr>
          <a:xfrm>
            <a:off x="2493387" y="4174829"/>
            <a:ext cx="1880139" cy="2639756"/>
            <a:chOff x="2460568" y="4149080"/>
            <a:chExt cx="1880139" cy="2639756"/>
          </a:xfrm>
        </p:grpSpPr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7AA2618C-041B-456F-81AF-22B9DA80358B}"/>
                </a:ext>
              </a:extLst>
            </p:cNvPr>
            <p:cNvSpPr/>
            <p:nvPr/>
          </p:nvSpPr>
          <p:spPr>
            <a:xfrm>
              <a:off x="2468499" y="4149080"/>
              <a:ext cx="1872208" cy="26397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60DD00E3-12A9-4D86-B652-A9E1F33D875D}"/>
                </a:ext>
              </a:extLst>
            </p:cNvPr>
            <p:cNvSpPr txBox="1"/>
            <p:nvPr/>
          </p:nvSpPr>
          <p:spPr>
            <a:xfrm>
              <a:off x="2460568" y="5013176"/>
              <a:ext cx="183937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世纪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年代：面向对象的程序设计语言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Smalltalk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问世，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OOP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立意于模拟现实世界。</a:t>
              </a: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B1D7DE2-509A-4FA2-8689-6A58F99BE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79398" y="4234344"/>
              <a:ext cx="1650410" cy="757498"/>
            </a:xfrm>
            <a:prstGeom prst="rect">
              <a:avLst/>
            </a:prstGeom>
          </p:spPr>
        </p:pic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8C3A9CDF-B07F-48B3-8435-E018DF010734}"/>
              </a:ext>
            </a:extLst>
          </p:cNvPr>
          <p:cNvGrpSpPr/>
          <p:nvPr/>
        </p:nvGrpSpPr>
        <p:grpSpPr>
          <a:xfrm>
            <a:off x="4684213" y="4174829"/>
            <a:ext cx="1880139" cy="2639756"/>
            <a:chOff x="4716016" y="4167826"/>
            <a:chExt cx="1880139" cy="2639756"/>
          </a:xfrm>
        </p:grpSpPr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22F776CA-3EDB-409C-8EAC-253018BBF068}"/>
                </a:ext>
              </a:extLst>
            </p:cNvPr>
            <p:cNvSpPr/>
            <p:nvPr/>
          </p:nvSpPr>
          <p:spPr>
            <a:xfrm>
              <a:off x="4723947" y="4167826"/>
              <a:ext cx="1872208" cy="26397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C131ECBC-8225-4653-B1C6-CDB9D768CE55}"/>
                </a:ext>
              </a:extLst>
            </p:cNvPr>
            <p:cNvSpPr txBox="1"/>
            <p:nvPr/>
          </p:nvSpPr>
          <p:spPr>
            <a:xfrm>
              <a:off x="4716016" y="5031922"/>
              <a:ext cx="183937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世纪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90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年代中期：基于可视化和面向对象的编程语言，如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VB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VC++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Delphi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等。</a:t>
              </a:r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4B8ED446-2556-4D4C-B997-E854BE963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55231" y="4255678"/>
              <a:ext cx="1635756" cy="757498"/>
            </a:xfrm>
            <a:prstGeom prst="rect">
              <a:avLst/>
            </a:prstGeom>
          </p:spPr>
        </p:pic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871E34E-4064-44A9-A4A3-AFC02C792ADD}"/>
              </a:ext>
            </a:extLst>
          </p:cNvPr>
          <p:cNvGrpSpPr/>
          <p:nvPr/>
        </p:nvGrpSpPr>
        <p:grpSpPr>
          <a:xfrm>
            <a:off x="6875038" y="4174829"/>
            <a:ext cx="1880139" cy="2639756"/>
            <a:chOff x="6875038" y="4174829"/>
            <a:chExt cx="1880139" cy="2639756"/>
          </a:xfrm>
        </p:grpSpPr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F1FA39B6-0D8E-4910-8328-789D55FADC0D}"/>
                </a:ext>
              </a:extLst>
            </p:cNvPr>
            <p:cNvSpPr/>
            <p:nvPr/>
          </p:nvSpPr>
          <p:spPr>
            <a:xfrm>
              <a:off x="6882969" y="4174829"/>
              <a:ext cx="1872208" cy="26397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2AE60D18-A81E-4BDF-991B-34A5EB3498B6}"/>
                </a:ext>
              </a:extLst>
            </p:cNvPr>
            <p:cNvSpPr txBox="1"/>
            <p:nvPr/>
          </p:nvSpPr>
          <p:spPr>
            <a:xfrm>
              <a:off x="6875038" y="5038925"/>
              <a:ext cx="183937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进一步发展：二进制级别软件复用、软件标准件的生产、组态平台（低代码平台）等。</a:t>
              </a:r>
            </a:p>
          </p:txBody>
        </p: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1F5EA205-240B-45D6-99E9-C452A3A75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94226" y="4251974"/>
              <a:ext cx="1632501" cy="776554"/>
            </a:xfrm>
            <a:prstGeom prst="rect">
              <a:avLst/>
            </a:prstGeom>
          </p:spPr>
        </p:pic>
      </p:grpSp>
      <p:cxnSp>
        <p:nvCxnSpPr>
          <p:cNvPr id="47" name="连接符: 肘形 46">
            <a:extLst>
              <a:ext uri="{FF2B5EF4-FFF2-40B4-BE49-F238E27FC236}">
                <a16:creationId xmlns:a16="http://schemas.microsoft.com/office/drawing/2014/main" id="{9C003FF2-A820-4F7F-98B3-B85215F01A6F}"/>
              </a:ext>
            </a:extLst>
          </p:cNvPr>
          <p:cNvCxnSpPr>
            <a:stCxn id="19" idx="2"/>
            <a:endCxn id="23" idx="0"/>
          </p:cNvCxnSpPr>
          <p:nvPr/>
        </p:nvCxnSpPr>
        <p:spPr>
          <a:xfrm rot="5400000">
            <a:off x="4367628" y="766153"/>
            <a:ext cx="287645" cy="6529707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114CE184-DB1F-4438-A4FC-16EB6B92112A}"/>
              </a:ext>
            </a:extLst>
          </p:cNvPr>
          <p:cNvCxnSpPr>
            <a:cxnSpLocks/>
          </p:cNvCxnSpPr>
          <p:nvPr/>
        </p:nvCxnSpPr>
        <p:spPr>
          <a:xfrm flipV="1">
            <a:off x="2156336" y="2588639"/>
            <a:ext cx="37683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30B4D876-630F-446C-A562-0D2AF9DBD26C}"/>
              </a:ext>
            </a:extLst>
          </p:cNvPr>
          <p:cNvCxnSpPr>
            <a:cxnSpLocks/>
          </p:cNvCxnSpPr>
          <p:nvPr/>
        </p:nvCxnSpPr>
        <p:spPr>
          <a:xfrm flipV="1">
            <a:off x="4368146" y="2588639"/>
            <a:ext cx="31606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47B5DC72-0EB9-48CB-B12B-EB29CE9638A8}"/>
              </a:ext>
            </a:extLst>
          </p:cNvPr>
          <p:cNvCxnSpPr>
            <a:cxnSpLocks/>
          </p:cNvCxnSpPr>
          <p:nvPr/>
        </p:nvCxnSpPr>
        <p:spPr>
          <a:xfrm flipV="1">
            <a:off x="6564347" y="2588639"/>
            <a:ext cx="31862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C854DDD3-8192-4EC7-92F9-A8C6FEBD3800}"/>
              </a:ext>
            </a:extLst>
          </p:cNvPr>
          <p:cNvCxnSpPr>
            <a:cxnSpLocks/>
          </p:cNvCxnSpPr>
          <p:nvPr/>
        </p:nvCxnSpPr>
        <p:spPr>
          <a:xfrm flipV="1">
            <a:off x="2175140" y="5494707"/>
            <a:ext cx="34498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D54E4FF4-69B4-4496-8655-E0A1C98841C5}"/>
              </a:ext>
            </a:extLst>
          </p:cNvPr>
          <p:cNvCxnSpPr>
            <a:cxnSpLocks/>
          </p:cNvCxnSpPr>
          <p:nvPr/>
        </p:nvCxnSpPr>
        <p:spPr>
          <a:xfrm>
            <a:off x="4332760" y="5494707"/>
            <a:ext cx="3514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65DC0A45-80D6-4958-91DE-B0DD393444A8}"/>
              </a:ext>
            </a:extLst>
          </p:cNvPr>
          <p:cNvCxnSpPr>
            <a:cxnSpLocks/>
          </p:cNvCxnSpPr>
          <p:nvPr/>
        </p:nvCxnSpPr>
        <p:spPr>
          <a:xfrm flipV="1">
            <a:off x="6549876" y="5494707"/>
            <a:ext cx="34498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728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endParaRPr lang="zh-CN" altLang="en-US" sz="3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高级程序设计语言</a:t>
            </a:r>
          </a:p>
        </p:txBody>
      </p:sp>
      <p:sp>
        <p:nvSpPr>
          <p:cNvPr id="46" name="灯片编号占位符 9">
            <a:extLst>
              <a:ext uri="{FF2B5EF4-FFF2-40B4-BE49-F238E27FC236}">
                <a16:creationId xmlns:a16="http://schemas.microsoft.com/office/drawing/2014/main" id="{27EEB384-FF4E-404C-ACFD-E664BB152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17</a:t>
            </a:fld>
            <a:endParaRPr lang="en-US" dirty="0"/>
          </a:p>
        </p:txBody>
      </p:sp>
      <p:sp>
        <p:nvSpPr>
          <p:cNvPr id="48" name="TextBox 8">
            <a:extLst>
              <a:ext uri="{FF2B5EF4-FFF2-40B4-BE49-F238E27FC236}">
                <a16:creationId xmlns:a16="http://schemas.microsoft.com/office/drawing/2014/main" id="{31A8287E-6D33-4FFC-B084-C86A9420CF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8856984" cy="1760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1945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9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月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9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日，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Grace Hopper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Harvard Mark II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设置好的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17000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个继电器进行编程后，正在进行整机运行，它突然停止了工作。</a:t>
            </a: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工作人员爬上去找原因，发现这台巨大的计算机内部一组继电器的触点之间有一只飞蛾（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Bug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），“卡”住了机器运行。</a:t>
            </a:r>
            <a:endParaRPr lang="zh-CN" altLang="en-US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270A388-6871-4BC0-9674-1CE1831DB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930" y="3047371"/>
            <a:ext cx="4063189" cy="2736304"/>
          </a:xfrm>
          <a:prstGeom prst="rect">
            <a:avLst/>
          </a:prstGeom>
        </p:spPr>
      </p:pic>
      <p:sp>
        <p:nvSpPr>
          <p:cNvPr id="50" name="TextBox 8">
            <a:extLst>
              <a:ext uri="{FF2B5EF4-FFF2-40B4-BE49-F238E27FC236}">
                <a16:creationId xmlns:a16="http://schemas.microsoft.com/office/drawing/2014/main" id="{8CD36838-8057-47CA-89DB-C057E79C73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2902906"/>
            <a:ext cx="4588832" cy="3478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Grace Hopper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把这只飞蛾贴在管理日志上，写道：“就是这个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bug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，害得我们今天的工作无法完成”。</a:t>
            </a: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后来，实验室里的人每逢老板询问为何还没有做出结果，就把过错推给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bug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老板自然让赶快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debug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（除虫），因此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bug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debug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成为特指莫名其妙的“错误”和“排除错误”的专用词汇。</a:t>
            </a:r>
            <a:endParaRPr lang="zh-CN" altLang="en-US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208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18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542" y="620688"/>
            <a:ext cx="3960440" cy="6211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编译器的基本概念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语言的分类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程序设计语言分类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编译程序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编译原理与技术的特点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编译程序的生成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高级程序设计语言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1.2.1 </a:t>
            </a:r>
            <a:r>
              <a:rPr lang="zh-CN" altLang="en-US" sz="16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高级语言分类</a:t>
            </a:r>
            <a:endParaRPr lang="en-US" altLang="zh-CN" sz="16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数据类型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目标语言模型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1.3.1 CPU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架构和指令集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寄存器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汇编程序结构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汇编指令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寻址方式及记号约定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2EA4AE6B-5D03-412C-83F6-B50409B45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3934" y="622534"/>
            <a:ext cx="3960440" cy="5861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传送指令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1.3.7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基本运算指令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1.3.8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转移指令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1.3.9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栈操作指令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1.3.10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浮点指令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中间语言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后缀式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图表示法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三地址码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编译器组成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编译器框架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编译前端与后端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数学基础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数理逻辑和记号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集合论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图论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9242D6-E2F0-4232-9A96-ED6FD5768F7F}"/>
              </a:ext>
            </a:extLst>
          </p:cNvPr>
          <p:cNvSpPr txBox="1"/>
          <p:nvPr/>
        </p:nvSpPr>
        <p:spPr>
          <a:xfrm>
            <a:off x="107504" y="35913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 编译器概述</a:t>
            </a:r>
          </a:p>
        </p:txBody>
      </p:sp>
    </p:spTree>
    <p:extLst>
      <p:ext uri="{BB962C8B-B14F-4D97-AF65-F5344CB8AC3E}">
        <p14:creationId xmlns:p14="http://schemas.microsoft.com/office/powerpoint/2010/main" val="164390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高级语言分类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高级语言分类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42858D2-B53B-4BA4-BF02-CBEADA152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8856984" cy="2776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命令式编程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(Imperative programming)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，又称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强制式语言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指令式语言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，即利用命令式语言进行编程的方式，是一种描述计算机所需作出的行为的编程范型。命令式编程语言使用变量和更复杂的语句，但依从相同的范型，如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C++, C#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 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声明式编程</a:t>
            </a: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(Declarative programming)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，即利用声明式语言进行编程的方式，与命令式编程相对立，它描述目标性质，让计算机明白目标，而非流程。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762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565384"/>
            <a:ext cx="8856984" cy="5361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编译原理与技术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研究将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高级程序设计语言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转化为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可执行代码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的原理和实现技术，是计算机专业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最难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的科目：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17550" indent="-358775" algn="just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编译原理使用数学工具研究语言问题；</a:t>
            </a:r>
            <a:endParaRPr lang="en-US" altLang="zh-CN" sz="1800" b="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17550" indent="-358775" algn="just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编译原理是一门算法密集型课程；</a:t>
            </a:r>
            <a:endParaRPr lang="en-US" altLang="zh-CN" sz="1800" b="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17550" indent="-358775" algn="just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与操作系统一样，编译器是连接硬件与软件的桥梁；</a:t>
            </a:r>
            <a:endParaRPr lang="en-US" altLang="zh-CN" sz="1800" b="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17550" indent="-358775" algn="just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不同于操作系统，编译器使用生成的代码操作硬件资源。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考核方式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：考试卷面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50%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平时成绩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50%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平时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：作业 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实验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教材和参考书</a:t>
            </a:r>
            <a:endParaRPr lang="en-US" altLang="zh-CN" sz="20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许畅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冯洋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郑艳伟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陈鄞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编译方法、技术与实践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[M].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北京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机械工业出版社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2024.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陈火旺等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编译原理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国防工业出版社第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版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ISBN: 978-7-118-02207-0.</a:t>
            </a:r>
          </a:p>
        </p:txBody>
      </p:sp>
    </p:spTree>
    <p:extLst>
      <p:ext uri="{BB962C8B-B14F-4D97-AF65-F5344CB8AC3E}">
        <p14:creationId xmlns:p14="http://schemas.microsoft.com/office/powerpoint/2010/main" val="233240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命令式语言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高级语言分类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42858D2-B53B-4BA4-BF02-CBEADA152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8856984" cy="1446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）面向过程的语言（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Procedure-Oriented Language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en-US" sz="1800" b="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以过程作为基本单元，每个过程由一系列语句组成，如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Pascal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Fortran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该语言要求程序员告诉计算机每一步如何执行，最终组成一个完整的程序。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2FE909-F5C8-4963-9B43-4455E5DB1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735729"/>
            <a:ext cx="8964488" cy="138654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E77F40C-0B96-446E-9AC8-C60D26AD0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58269"/>
            <a:ext cx="9144000" cy="21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95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命令式语言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高级语言分类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42858D2-B53B-4BA4-BF02-CBEADA152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8856984" cy="4881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）面向对象的语言（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Object-Oriented Language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en-US" sz="1800" b="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是一类以对象作为基本程序结构单位的程序设计语言，其核心是将世界看做由对象组成，对象由数据和对数据的操作组成，而对象是程序运行时刻的基本成分。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封装性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，指把客观事物抽象为类，把类内部的实现隐藏，只向外公开接口进行操作，不支持对数据的直接操作，以保证数据的完整性。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继承性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，当两个类有大量属性和方法冗余时，一个类（子类）可以从另一个类（父类）继承，从而复用父类的属性和方法，在此基础上再声明自己额外的属性和方法，以减少代码冗余，提升可扩展性。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多态性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，指动态绑定（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dynamic binding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），是指在执行期间判断所引用对象的实际类型，根据其实际的类型调用其相应的方法。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045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声明式语言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高级语言分类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42858D2-B53B-4BA4-BF02-CBEADA152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8856984" cy="1862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）函数式语言</a:t>
            </a:r>
            <a:endParaRPr lang="zh-CN" altLang="en-US" sz="1800" b="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Lisp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语言是一种函数式语言，其最显著的特点是程序由表达式组成，而不是由语句组成。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Lisp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语言的函数可以逐层嵌套，形成复合函数。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A24CD30-027C-4C48-BDA2-4A7DB3B4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59707"/>
            <a:ext cx="9144000" cy="5385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D3DB312-892C-4C15-9C75-23D78ACAB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10971"/>
            <a:ext cx="9144000" cy="212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053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声明式语言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高级语言分类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42858D2-B53B-4BA4-BF02-CBEADA152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8856984" cy="1391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）基于规则的语言</a:t>
            </a:r>
            <a:endParaRPr lang="zh-CN" altLang="en-US" sz="1800" b="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Prolog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是一种基于规则的语言，其执行过程是：检查一定的条件，当它满足某个条件，就执行某个动作。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18CB06-53EB-4D23-8223-6D404D6BD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36912"/>
            <a:ext cx="9144000" cy="13836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3175B28-A93E-4E42-B652-047B01306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04041"/>
            <a:ext cx="9144000" cy="224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138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声明式语言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高级语言分类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42858D2-B53B-4BA4-BF02-CBEADA152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8856984" cy="227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）数据库查询语言</a:t>
            </a:r>
            <a:endParaRPr lang="zh-CN" altLang="en-US" sz="1800" b="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数据库中的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SQL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Structured Query Language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）是一种高度非过程化的语言，用户只需要提出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干什么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，无须具体指明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怎么干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，像具体处理操作、存取路径选择等均由系统自动完成。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存储过程则是由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SQL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语句组成的命令式语言。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183E9F5-E5E9-4469-9639-F743AA223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89040"/>
            <a:ext cx="9144000" cy="51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611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声明式语言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高级语言分类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42858D2-B53B-4BA4-BF02-CBEADA152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8856984" cy="975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）正则表达式</a:t>
            </a:r>
            <a:endParaRPr lang="zh-CN" altLang="en-US" sz="1800" b="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正则表达式（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Regular Expression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）又称为正规式，用来表达组成文本的规则。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BFC511-AC6E-47BB-9FF0-78897335B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94266"/>
            <a:ext cx="9144000" cy="86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32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声明式语言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高级语言分类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42858D2-B53B-4BA4-BF02-CBEADA152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8856984" cy="227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）组态语言与图形化语言</a:t>
            </a:r>
            <a:endParaRPr lang="zh-CN" altLang="en-US" sz="1800" b="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组态（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Configuration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）也即配置、设定，指用户通过类似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搭积木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的简单方式来完成自己所需要的软件功能，而不需要编写计算机程序。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图形化语言具有清晰、直观的优点，如软件工程中的统一建模语言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UML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Unified Modeling Language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）就采用图形表示语义。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6020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27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542" y="620688"/>
            <a:ext cx="3960440" cy="6211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编译器的基本概念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语言的分类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程序设计语言分类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编译程序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编译原理与技术的特点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编译程序的生成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高级程序设计语言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高级语言分类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1.2.2 </a:t>
            </a:r>
            <a:r>
              <a:rPr lang="zh-CN" altLang="en-US" sz="16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程序结构</a:t>
            </a:r>
            <a:endParaRPr lang="en-US" altLang="zh-CN" sz="16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数据类型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目标语言模型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1.3.1 CPU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架构和指令集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寄存器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汇编程序结构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汇编指令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寻址方式及记号约定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2EA4AE6B-5D03-412C-83F6-B50409B45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3934" y="622534"/>
            <a:ext cx="3960440" cy="5861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传送指令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1.3.7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基本运算指令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1.3.8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转移指令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1.3.9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栈操作指令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1.3.10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浮点指令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中间语言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后缀式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图表示法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三地址码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编译器组成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编译器框架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编译前端与后端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数学基础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数理逻辑和记号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集合论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图论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9242D6-E2F0-4232-9A96-ED6FD5768F7F}"/>
              </a:ext>
            </a:extLst>
          </p:cNvPr>
          <p:cNvSpPr txBox="1"/>
          <p:nvPr/>
        </p:nvSpPr>
        <p:spPr>
          <a:xfrm>
            <a:off x="107504" y="35913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 编译器概述</a:t>
            </a:r>
          </a:p>
        </p:txBody>
      </p:sp>
    </p:spTree>
    <p:extLst>
      <p:ext uri="{BB962C8B-B14F-4D97-AF65-F5344CB8AC3E}">
        <p14:creationId xmlns:p14="http://schemas.microsoft.com/office/powerpoint/2010/main" val="1848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1.2.2.1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面向过程的语言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程序结构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42858D2-B53B-4BA4-BF02-CBEADA152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5184576" cy="4087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 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语言是一种典型的命令式语言，其过程是相互独立的，其变量的作用域（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Scope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）规则为：</a:t>
            </a:r>
            <a:endParaRPr lang="zh-CN" altLang="en-US" sz="1800" b="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在函数体外声明的变量为全局变量，变量声明后的任何函数都可以访问该变量。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函数体内声明的变量为局部变量，仅该函数内的代码可以访问。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函数的形式参数，也只有本函数代码可以访问。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5F07FE-2A62-4C74-A7E3-739EBE135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758" y="1317649"/>
            <a:ext cx="3634730" cy="422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683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1.2.2.2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嵌套定义的语言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程序结构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42858D2-B53B-4BA4-BF02-CBEADA152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5184576" cy="321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Pascal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JavaScript 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都是可以嵌套定义过程的语言：</a:t>
            </a:r>
            <a:endParaRPr lang="zh-CN" altLang="en-US" sz="1800" b="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一个过程中声明的变量，对本过程有效。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一个过程中声明的变量，如果在其子过程中未声明，则该变量在该子过程中有效；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如果其子过程对该变量重新声明，则该子过程访问的变量为重新声明过的变量。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A3DB6F0-31FD-4DAB-B996-09AE1CDFB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1340768"/>
            <a:ext cx="3695946" cy="468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13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542" y="620688"/>
            <a:ext cx="3960440" cy="6211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编译器的基本概念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语言的分类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程序设计语言分类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编译程序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编译原理与技术的特点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编译程序的生成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高级程序设计语言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高级语言分类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数据类型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目标语言模型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1.3.1 CPU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架构和指令集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寄存器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汇编程序结构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汇编指令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寻址方式及记号约定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2EA4AE6B-5D03-412C-83F6-B50409B45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3934" y="622534"/>
            <a:ext cx="3960440" cy="5861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传送指令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1.3.7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基本运算指令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1.3.8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转移指令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1.3.9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栈操作指令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1.3.10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浮点指令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中间语言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后缀式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图表示法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三地址码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编译器组成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编译器框架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编译前端与后端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数学基础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数理逻辑和记号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集合论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图论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9242D6-E2F0-4232-9A96-ED6FD5768F7F}"/>
              </a:ext>
            </a:extLst>
          </p:cNvPr>
          <p:cNvSpPr txBox="1"/>
          <p:nvPr/>
        </p:nvSpPr>
        <p:spPr>
          <a:xfrm>
            <a:off x="107504" y="35913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 编译器概述</a:t>
            </a:r>
          </a:p>
        </p:txBody>
      </p:sp>
    </p:spTree>
    <p:extLst>
      <p:ext uri="{BB962C8B-B14F-4D97-AF65-F5344CB8AC3E}">
        <p14:creationId xmlns:p14="http://schemas.microsoft.com/office/powerpoint/2010/main" val="360422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1.2.2.3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面向对象的语言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30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程序结构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42858D2-B53B-4BA4-BF02-CBEADA152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4382785" cy="1862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C# 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是一种典型的面向对象语言：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支持命名空间（包）的概念，类放入到命名空间里面；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使用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using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引用命名空间。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D33065-291A-4EFF-B29A-D3E3A1F40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704" y="1169839"/>
            <a:ext cx="4048323" cy="513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142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1.2.2.4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动态语言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31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程序结构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42858D2-B53B-4BA4-BF02-CBEADA152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4382785" cy="2693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 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是一种动态语言：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可以在实例化的对象中添加属性和方法，而不必一开始就在类中定义好；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也可以为类添加属性和方法，这样会影响所有创建的对象。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5C8992E-183B-4F6A-BF5A-451184088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727" y="1329449"/>
            <a:ext cx="3811918" cy="465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01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7504" y="569891"/>
            <a:ext cx="44599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1.2.2.5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基于对象的语言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32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程序结构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42858D2-B53B-4BA4-BF02-CBEADA152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54666"/>
            <a:ext cx="4382785" cy="5389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JavaScrip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没有类的概念，是一种基于对象的语言（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Object-Based Language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）：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直接创建模式，直接指定对象的属性和值；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工厂模式，参考函数模式，只是没有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this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指针；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构造函数模式，函数相当于类的概念，直接通过构造函数创建对象，使得对象的结构可以复用；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Prototype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原型模式，可以通过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Prototype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添加方法。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37D84B-A76E-4BBE-90FC-B0524E7C1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605" y="365125"/>
            <a:ext cx="4547477" cy="644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62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1.2.2.5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基于对象的语言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33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程序结构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42858D2-B53B-4BA4-BF02-CBEADA152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8568952" cy="1862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Go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语言：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通过结构体构造对象；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方法是一种特殊类型的函数，该函数作用在接收者（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receiver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）上，接收者是某种类型的变量。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A319FDB-F739-497E-A6A0-E1614D373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294"/>
            <a:ext cx="9144000" cy="256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905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34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542" y="620688"/>
            <a:ext cx="3960440" cy="6211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编译器的基本概念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语言的分类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程序设计语言分类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编译程序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编译原理与技术的特点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编译程序的生成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高级程序设计语言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高级语言分类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1.2.3 </a:t>
            </a:r>
            <a:r>
              <a:rPr lang="zh-CN" altLang="en-US" sz="16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数据类型</a:t>
            </a:r>
            <a:endParaRPr lang="en-US" altLang="zh-CN" sz="16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目标语言模型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1.3.1 CPU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架构和指令集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寄存器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汇编程序结构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汇编指令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寻址方式及记号约定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2EA4AE6B-5D03-412C-83F6-B50409B45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3934" y="622534"/>
            <a:ext cx="3960440" cy="5861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传送指令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1.3.7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基本运算指令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1.3.8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转移指令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1.3.9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栈操作指令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1.3.10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浮点指令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中间语言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后缀式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图表示法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三地址码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编译器组成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编译器框架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编译前端与后端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数学基础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数理逻辑和记号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集合论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图论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9242D6-E2F0-4232-9A96-ED6FD5768F7F}"/>
              </a:ext>
            </a:extLst>
          </p:cNvPr>
          <p:cNvSpPr txBox="1"/>
          <p:nvPr/>
        </p:nvSpPr>
        <p:spPr>
          <a:xfrm>
            <a:off x="107504" y="35913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 编译器概述</a:t>
            </a:r>
          </a:p>
        </p:txBody>
      </p:sp>
    </p:spTree>
    <p:extLst>
      <p:ext uri="{BB962C8B-B14F-4D97-AF65-F5344CB8AC3E}">
        <p14:creationId xmlns:p14="http://schemas.microsoft.com/office/powerpoint/2010/main" val="289791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基本数据类型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35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数据类型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98FF57-28F4-4D8D-9ABD-BA8B85D53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26" y="1214750"/>
            <a:ext cx="8091547" cy="466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333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36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数据类型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53E3ED-02FF-47D7-AAAA-5ECA70655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2776"/>
            <a:ext cx="9144000" cy="79487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96A88FE-B938-4568-8AA6-445680B6E03C}"/>
              </a:ext>
            </a:extLst>
          </p:cNvPr>
          <p:cNvSpPr txBox="1"/>
          <p:nvPr/>
        </p:nvSpPr>
        <p:spPr>
          <a:xfrm>
            <a:off x="0" y="26778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55BA35-B664-469B-8275-82E782630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12394"/>
            <a:ext cx="9144000" cy="193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8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37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542" y="620688"/>
            <a:ext cx="3960440" cy="6211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编译器的基本概念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语言的分类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程序设计语言分类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编译程序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编译原理与技术的特点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编译程序的生成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高级程序设计语言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高级语言分类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数据类型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1.2.4 </a:t>
            </a:r>
            <a:r>
              <a:rPr lang="zh-CN" altLang="en-US" sz="16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</a:t>
            </a:r>
            <a:endParaRPr lang="en-US" altLang="zh-CN" sz="16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目标语言模型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1.3.1 CPU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架构和指令集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寄存器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汇编程序结构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汇编指令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寻址方式及记号约定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2EA4AE6B-5D03-412C-83F6-B50409B45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3934" y="622534"/>
            <a:ext cx="3960440" cy="5861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传送指令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1.3.7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基本运算指令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1.3.8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转移指令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1.3.9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栈操作指令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1.3.10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浮点指令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中间语言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后缀式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图表示法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三地址码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编译器组成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编译器框架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编译前端与后端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数学基础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数理逻辑和记号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集合论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图论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9242D6-E2F0-4232-9A96-ED6FD5768F7F}"/>
              </a:ext>
            </a:extLst>
          </p:cNvPr>
          <p:cNvSpPr txBox="1"/>
          <p:nvPr/>
        </p:nvSpPr>
        <p:spPr>
          <a:xfrm>
            <a:off x="107504" y="35913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 编译器概述</a:t>
            </a:r>
          </a:p>
        </p:txBody>
      </p:sp>
    </p:spTree>
    <p:extLst>
      <p:ext uri="{BB962C8B-B14F-4D97-AF65-F5344CB8AC3E}">
        <p14:creationId xmlns:p14="http://schemas.microsoft.com/office/powerpoint/2010/main" val="362972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）表达式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38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1.2.4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042858D2-B53B-4BA4-BF02-CBEADA1522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504" y="1142296"/>
                <a:ext cx="8928992" cy="28587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表达式递归定义：</a:t>
                </a:r>
                <a:endParaRPr lang="zh-CN" altLang="en-US" sz="1800" b="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变量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常数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是表达式。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是表达式，</a:t>
                </a:r>
                <a14:m>
                  <m:oMath xmlns:m="http://schemas.openxmlformats.org/officeDocument/2006/math"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是一个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双目运算符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𝜃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是表达式。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是表达式，</a:t>
                </a:r>
                <a14:m>
                  <m:oMath xmlns:m="http://schemas.openxmlformats.org/officeDocument/2006/math"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是一个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单目运算符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（或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）是表达式。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是表达式，则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是表达式。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以上运算经过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有限次复合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形成的是表达式。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042858D2-B53B-4BA4-BF02-CBEADA152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4" y="1142296"/>
                <a:ext cx="8928992" cy="2858731"/>
              </a:xfrm>
              <a:prstGeom prst="rect">
                <a:avLst/>
              </a:prstGeom>
              <a:blipFill>
                <a:blip r:embed="rId3"/>
                <a:stretch>
                  <a:fillRect l="-615" b="-319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1713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）表达式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39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1.2.4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42858D2-B53B-4BA4-BF02-CBEADA152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1052736"/>
            <a:ext cx="8928992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表达式中的算符：</a:t>
            </a:r>
            <a:endParaRPr lang="zh-CN" altLang="en-US" sz="1800" b="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DD20AA-2261-46B7-A707-A5D1C8A39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17" y="1552168"/>
            <a:ext cx="7696256" cy="499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11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542" y="620688"/>
            <a:ext cx="3960440" cy="6211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 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编译器的基本概念</a:t>
            </a:r>
            <a:endParaRPr lang="en-US" altLang="zh-CN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语言的分类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程序设计语言分类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编译程序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编译原理与技术的特点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编译程序的生成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高级程序设计语言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高级语言分类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数据类型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目标语言模型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1.3.1 CPU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架构和指令集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寄存器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汇编程序结构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汇编指令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寻址方式及记号约定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2EA4AE6B-5D03-412C-83F6-B50409B45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3934" y="622534"/>
            <a:ext cx="3960440" cy="5861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传送指令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1.3.7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基本运算指令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1.3.8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转移指令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1.3.9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栈操作指令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1.3.10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浮点指令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中间语言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后缀式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图表示法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三地址码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编译器组成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编译器框架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编译前端与后端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数学基础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数理逻辑和记号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集合论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图论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9242D6-E2F0-4232-9A96-ED6FD5768F7F}"/>
              </a:ext>
            </a:extLst>
          </p:cNvPr>
          <p:cNvSpPr txBox="1"/>
          <p:nvPr/>
        </p:nvSpPr>
        <p:spPr>
          <a:xfrm>
            <a:off x="107504" y="35913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 编译器概述</a:t>
            </a:r>
          </a:p>
        </p:txBody>
      </p:sp>
    </p:spTree>
    <p:extLst>
      <p:ext uri="{BB962C8B-B14F-4D97-AF65-F5344CB8AC3E}">
        <p14:creationId xmlns:p14="http://schemas.microsoft.com/office/powerpoint/2010/main" val="165467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）赋值语句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40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1.2.4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42858D2-B53B-4BA4-BF02-CBEADA152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1142296"/>
            <a:ext cx="8928992" cy="144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赋值语句中的变量（名字）：</a:t>
            </a:r>
            <a:endParaRPr lang="zh-CN" altLang="en-US" sz="1800" b="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运行时的存储单元，称为该名字的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左值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运行时的值，称为该名字的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右值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7A06C1-9F22-4144-A438-4EC7448D5D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3402812"/>
            <a:ext cx="8928992" cy="2387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并不是所有元素都持有左值和右值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，没有左值的元素不能被赋值：</a:t>
            </a:r>
            <a:endParaRPr lang="zh-CN" altLang="en-US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变量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既持有左值又持有右值；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常量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只持有右值；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表达式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只持有右值；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指针变量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的右值是一个存储单元，因此指针变量既持有左值又持有右值。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1A177C-F864-4CA4-9459-DA770DED7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20190"/>
            <a:ext cx="9036496" cy="78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009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）声明语句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41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1.2.4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2A2FCBF-B42F-4B92-B3F8-424BD893F8F6}"/>
              </a:ext>
            </a:extLst>
          </p:cNvPr>
          <p:cNvSpPr txBox="1"/>
          <p:nvPr/>
        </p:nvSpPr>
        <p:spPr>
          <a:xfrm>
            <a:off x="0" y="284422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）无条件转移语句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4BB322F-5041-4F64-968C-612E393DC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43" y="3501008"/>
            <a:ext cx="8553513" cy="17383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F7DA9A2-F2FE-45DE-B1C9-B4424F7CC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25" y="1185884"/>
            <a:ext cx="8548750" cy="44291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CC4B705-E114-41EF-AB07-4A3619902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531" y="1752423"/>
            <a:ext cx="8524937" cy="45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651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42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1.2.4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2A2FCBF-B42F-4B92-B3F8-424BD893F8F6}"/>
              </a:ext>
            </a:extLst>
          </p:cNvPr>
          <p:cNvSpPr txBox="1"/>
          <p:nvPr/>
        </p:nvSpPr>
        <p:spPr>
          <a:xfrm>
            <a:off x="0" y="378904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）三目运算符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EB8E9EC-F7ED-4763-8591-BF5169750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9818"/>
            <a:ext cx="9144000" cy="22191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0007818-B253-43AB-9CBA-82A8A8A40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58412"/>
            <a:ext cx="9144000" cy="45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92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switch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43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1.2.4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2A2FCBF-B42F-4B92-B3F8-424BD893F8F6}"/>
              </a:ext>
            </a:extLst>
          </p:cNvPr>
          <p:cNvSpPr txBox="1"/>
          <p:nvPr/>
        </p:nvSpPr>
        <p:spPr>
          <a:xfrm>
            <a:off x="0" y="378904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while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C2F34A-461C-4F58-ABF2-CD1C08D9F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6752"/>
            <a:ext cx="9144000" cy="24584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15B3B02-097C-4694-AC3F-DAB0FC1FB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38998"/>
            <a:ext cx="9144000" cy="83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3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44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1.2.4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2A2FCBF-B42F-4B92-B3F8-424BD893F8F6}"/>
              </a:ext>
            </a:extLst>
          </p:cNvPr>
          <p:cNvSpPr txBox="1"/>
          <p:nvPr/>
        </p:nvSpPr>
        <p:spPr>
          <a:xfrm>
            <a:off x="0" y="378904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foreach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1CFAA22-7790-40B7-BC4A-06943AAC6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3694"/>
            <a:ext cx="9144000" cy="10771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DB23ED5-3C2B-4BF6-8BD5-A5E9791F0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93446"/>
            <a:ext cx="9144000" cy="51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31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）语句块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45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1.2.4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2A2FCBF-B42F-4B92-B3F8-424BD893F8F6}"/>
              </a:ext>
            </a:extLst>
          </p:cNvPr>
          <p:cNvSpPr txBox="1"/>
          <p:nvPr/>
        </p:nvSpPr>
        <p:spPr>
          <a:xfrm>
            <a:off x="0" y="270892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）函数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2128879-01FB-4DAD-9543-C68F9A667A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1142296"/>
            <a:ext cx="8928992" cy="144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C#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等语言将语句块用花括号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{...}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包起来；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Pascal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等语言用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begin...end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包起来；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采用相同数量的空白确定一个语句块。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85D1A5-4C48-4362-B2F2-7D617A6E9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45821"/>
            <a:ext cx="9144000" cy="322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4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46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542" y="620688"/>
            <a:ext cx="3960440" cy="6211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编译器的基本概念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语言的分类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程序设计语言分类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编译程序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编译原理与技术的特点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编译程序的生成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高级程序设计语言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高级语言分类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数据类型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 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目标语言模型</a:t>
            </a:r>
            <a:endParaRPr lang="en-US" altLang="zh-CN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1.3.1 CPU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架构和指令集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寄存器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汇编程序结构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汇编指令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寻址方式及记号约定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2EA4AE6B-5D03-412C-83F6-B50409B45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3934" y="622534"/>
            <a:ext cx="3960440" cy="5861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传送指令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1.3.7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基本运算指令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1.3.8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转移指令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1.3.9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栈操作指令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1.3.10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浮点指令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中间语言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后缀式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图表示法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三地址码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编译器组成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编译器框架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编译前端与后端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数学基础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数理逻辑和记号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集合论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图论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9242D6-E2F0-4232-9A96-ED6FD5768F7F}"/>
              </a:ext>
            </a:extLst>
          </p:cNvPr>
          <p:cNvSpPr txBox="1"/>
          <p:nvPr/>
        </p:nvSpPr>
        <p:spPr>
          <a:xfrm>
            <a:off x="107504" y="35913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 编译器概述</a:t>
            </a:r>
          </a:p>
        </p:txBody>
      </p:sp>
    </p:spTree>
    <p:extLst>
      <p:ext uri="{BB962C8B-B14F-4D97-AF65-F5344CB8AC3E}">
        <p14:creationId xmlns:p14="http://schemas.microsoft.com/office/powerpoint/2010/main" val="384631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目标语言模型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47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目标语言模型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42858D2-B53B-4BA4-BF02-CBEADA152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8856984" cy="3164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目标代码的形式</a:t>
            </a:r>
            <a:endParaRPr lang="zh-CN" altLang="en-US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绝对指令代码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：是能够立即执行的机器语言代码，所有地址均已定位。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可重定位指令代码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：这是目前常见的形式，其地址是一个相对位置，需要重新定位。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汇编指令代码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：需经过汇编程序汇编，转换为可执行的机器语言代码。但汇编代码可以使代码生成的过程变的容易，且可读性好，所以我们将汇编代码作为本教材的目标语言。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6835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48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542" y="620688"/>
            <a:ext cx="3960440" cy="6211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编译器的基本概念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语言的分类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程序设计语言分类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编译程序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编译原理与技术的特点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编译程序的生成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高级程序设计语言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高级语言分类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数据类型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目标语言模型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1.3.1 CPU</a:t>
            </a:r>
            <a:r>
              <a:rPr lang="zh-CN" altLang="en-US" sz="16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架构和指令集</a:t>
            </a:r>
            <a:endParaRPr lang="en-US" altLang="zh-CN" sz="16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寄存器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汇编程序结构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汇编指令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寻址方式及记号约定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2EA4AE6B-5D03-412C-83F6-B50409B45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3934" y="622534"/>
            <a:ext cx="3960440" cy="5861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传送指令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1.3.7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基本运算指令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1.3.8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转移指令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1.3.9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栈操作指令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1.3.10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浮点指令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中间语言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后缀式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图表示法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三地址码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编译器组成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编译器框架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编译前端与后端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数学基础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数理逻辑和记号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集合论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图论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9242D6-E2F0-4232-9A96-ED6FD5768F7F}"/>
              </a:ext>
            </a:extLst>
          </p:cNvPr>
          <p:cNvSpPr txBox="1"/>
          <p:nvPr/>
        </p:nvSpPr>
        <p:spPr>
          <a:xfrm>
            <a:off x="107504" y="35913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 编译器概述</a:t>
            </a:r>
          </a:p>
        </p:txBody>
      </p:sp>
    </p:spTree>
    <p:extLst>
      <p:ext uri="{BB962C8B-B14F-4D97-AF65-F5344CB8AC3E}">
        <p14:creationId xmlns:p14="http://schemas.microsoft.com/office/powerpoint/2010/main" val="172320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1.3.1 CPU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架构和指令集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49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622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1.3.1 CPU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架构和指令集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42858D2-B53B-4BA4-BF02-CBEADA152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1142296"/>
            <a:ext cx="8928992" cy="551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x86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架构</a:t>
            </a:r>
            <a:endParaRPr lang="zh-CN" altLang="en-US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1978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月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日，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Intel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发布了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位微处理器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8086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缩写为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x86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x86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采用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CISC 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指令集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Intel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官方文档里面称为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“IA-32”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采用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x86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厂商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主要包括：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Intel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AMD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发展到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位机器时，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AMD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率先制造出了商用的兼容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x86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CPU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，称为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AMD64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Intel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首先设计了一种不兼容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x86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的全新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位指令集，称之为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“IA-64”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后来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Intel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也开始支持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AMD64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的指令集，但称为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x86-64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因此，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当指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Intel 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CPU 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架构或指令集时，我们仍然称之为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x86 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系统或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x86 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指令集；当需要区分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64 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位和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32 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位之前的机器时，分别称为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x64 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x86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早期的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8086 CPU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只能计算整数，浮点数的运算需要一个协处理芯片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8087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完成。到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80486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时，浮点数的协处理芯片才集成到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CPU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芯片上，但两者仍然使用不同的寄存器和计算部件，处理整数和浮点数的部件分别称为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CPU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FPU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566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1.1.1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语言的分类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语言的分类</a:t>
            </a:r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id="{3CDE1FE4-70B7-47B1-BF89-8F1EB5F5CD09}"/>
              </a:ext>
            </a:extLst>
          </p:cNvPr>
          <p:cNvSpPr txBox="1">
            <a:spLocks noChangeArrowheads="1"/>
          </p:cNvSpPr>
          <p:nvPr/>
        </p:nvSpPr>
        <p:spPr>
          <a:xfrm>
            <a:off x="179512" y="1142296"/>
            <a:ext cx="8856984" cy="3024337"/>
          </a:xfrm>
          <a:prstGeom prst="rect">
            <a:avLst/>
          </a:prstGeom>
        </p:spPr>
        <p:txBody>
          <a:bodyPr/>
          <a:lstStyle/>
          <a:p>
            <a:pPr marL="469900" indent="-469900" eaLnBrk="0" hangingPunct="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o"/>
              <a:defRPr/>
            </a:pPr>
            <a:r>
              <a:rPr lang="zh-CN" altLang="en-US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编译原理的研究对象</a:t>
            </a:r>
            <a:endParaRPr lang="en-US" altLang="zh-CN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8038" indent="-469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zh-CN" altLang="en-US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形式语言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：是用精确的数学或机器可处理的公式定义的语言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66813" indent="-469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编译器的研究对象是程序设计语言，属于形式语言的一种，主要处理方法是符号主义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8038" indent="-469900">
              <a:lnSpc>
                <a:spcPct val="150000"/>
              </a:lnSpc>
              <a:spcBef>
                <a:spcPct val="20000"/>
              </a:spcBef>
              <a:buFont typeface="微软雅黑" panose="020B0503020204020204" pitchFamily="34" charset="-122"/>
              <a:buChar char="╳"/>
              <a:defRPr/>
            </a:pPr>
            <a:r>
              <a:rPr lang="zh-CN" altLang="en-US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自然语言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：就是人类讲的语言，比如汉语、英语、法语、德语等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66813" indent="-469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早期符号主义，现在连接主义</a:t>
            </a:r>
          </a:p>
        </p:txBody>
      </p:sp>
    </p:spTree>
    <p:extLst>
      <p:ext uri="{BB962C8B-B14F-4D97-AF65-F5344CB8AC3E}">
        <p14:creationId xmlns:p14="http://schemas.microsoft.com/office/powerpoint/2010/main" val="32824596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1.3.1 CPU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架构和指令集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50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622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1.3.1 CPU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架构和指令集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42858D2-B53B-4BA4-BF02-CBEADA152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1142296"/>
            <a:ext cx="8928992" cy="4992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ARM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架构</a:t>
            </a:r>
            <a:endParaRPr lang="zh-CN" altLang="en-US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ARM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架构是一个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精简指令集处理器架构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，主要面向嵌入式领域。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采用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ARM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厂商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主要包括：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华为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苹果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谷歌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IBM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ARM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是一款嵌入式处理器，是英国先进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RISC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机器公司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Advanced RISC Machines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ARM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）的产品。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该公司不生产具体芯片，只采用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IP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Intellectual Property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，知识产权）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授权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的方式允许半导体公司生产基于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ARM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的处理器产品。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ARM7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基于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冯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·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诺依曼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体系结构，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ARM9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基于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哈佛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体系结构。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ARM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共有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37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32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位寄存器，其中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31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个通用寄存器，用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加一个数字表示。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ARM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的运算指令一般有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个操作数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，如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“ADD R1, R0, R3”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，表示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R0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的值加上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R3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的值，存入到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R1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5123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1.3.1 CPU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架构和指令集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51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622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1.3.1 CPU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架构和指令集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42858D2-B53B-4BA4-BF02-CBEADA152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1142296"/>
            <a:ext cx="8928992" cy="3164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RISC-V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架构</a:t>
            </a:r>
            <a:endParaRPr lang="zh-CN" altLang="en-US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RISC-V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架构是基于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精简指令集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计算原理建立的开放指令集架构（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ISA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Open Instruction </a:t>
            </a:r>
            <a:r>
              <a:rPr lang="en-US" altLang="zh-CN" sz="1800" b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SetArchitecture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），由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RISC-V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基金会运营。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采用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RISC-V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厂商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包括：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三星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英伟达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西部数据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2013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年，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RISC-V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使用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BSD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Berkeley Software Distribution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）协议开源，这意味着几乎任何人都可以使用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RISC-V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指令集进行芯片设计和开发，商品化之后也不需要支付授权费用，因此得到了很多厂商、高校和研究机构的关注。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2204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1.3.1 CPU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架构和指令集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52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622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1.3.1 CPU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架构和指令集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42858D2-B53B-4BA4-BF02-CBEADA152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1142296"/>
            <a:ext cx="8928992" cy="3690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MIPS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000" b="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LoongArch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架构</a:t>
            </a:r>
            <a:endParaRPr lang="zh-CN" altLang="en-US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MIPS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架构是一种采用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精简指令集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的处理器架构，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1981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年出现，由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MIPS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科技公司开发并授权。</a:t>
            </a: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它是基于一种固定长度的定期编码指令集，主要采用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厂商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龙芯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2020 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，龙芯发布了</a:t>
            </a:r>
            <a:r>
              <a:rPr lang="en-US" altLang="zh-CN" sz="1800" b="0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LoongArch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架构。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LoongArch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全新的指令集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，并非基于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MIPS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的扩展。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MIPS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只有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种指令格式，</a:t>
            </a:r>
            <a:r>
              <a:rPr lang="en-US" altLang="zh-CN" sz="1800" b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LoongArch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重新设计了指令格式，使可用的格式多达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种，其包含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种无立即数格式和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种有立即数格式。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448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1.3.1 CPU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架构和指令集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53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622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1.3.1 CPU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架构和指令集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2E7234A-741D-4D49-AE33-6A1AAD000D71}"/>
              </a:ext>
            </a:extLst>
          </p:cNvPr>
          <p:cNvSpPr/>
          <p:nvPr/>
        </p:nvSpPr>
        <p:spPr>
          <a:xfrm>
            <a:off x="1074523" y="1628575"/>
            <a:ext cx="1656184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CISC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指令集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E16408F-46FC-41E7-B7CC-5E6C97A73AD8}"/>
              </a:ext>
            </a:extLst>
          </p:cNvPr>
          <p:cNvSpPr/>
          <p:nvPr/>
        </p:nvSpPr>
        <p:spPr>
          <a:xfrm>
            <a:off x="1074523" y="3284984"/>
            <a:ext cx="1656184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RISC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指令集</a:t>
            </a: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6DEF63FC-561F-47DD-8209-669261DEDB03}"/>
              </a:ext>
            </a:extLst>
          </p:cNvPr>
          <p:cNvSpPr/>
          <p:nvPr/>
        </p:nvSpPr>
        <p:spPr>
          <a:xfrm>
            <a:off x="2771800" y="1488914"/>
            <a:ext cx="288032" cy="864096"/>
          </a:xfrm>
          <a:prstGeom prst="leftBrac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4AB9755-3AA5-46A3-8E83-71BF0FDF82B6}"/>
              </a:ext>
            </a:extLst>
          </p:cNvPr>
          <p:cNvSpPr/>
          <p:nvPr/>
        </p:nvSpPr>
        <p:spPr>
          <a:xfrm>
            <a:off x="3203848" y="1678074"/>
            <a:ext cx="1872208" cy="4857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x86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C86F065-70FF-4A88-AF42-AFA3730E7246}"/>
              </a:ext>
            </a:extLst>
          </p:cNvPr>
          <p:cNvSpPr/>
          <p:nvPr/>
        </p:nvSpPr>
        <p:spPr>
          <a:xfrm>
            <a:off x="5143558" y="1736296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Intel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AMD</a:t>
            </a:r>
            <a:endParaRPr lang="zh-CN" altLang="en-US" dirty="0"/>
          </a:p>
        </p:txBody>
      </p:sp>
      <p:sp>
        <p:nvSpPr>
          <p:cNvPr id="13" name="左大括号 12">
            <a:extLst>
              <a:ext uri="{FF2B5EF4-FFF2-40B4-BE49-F238E27FC236}">
                <a16:creationId xmlns:a16="http://schemas.microsoft.com/office/drawing/2014/main" id="{520DA346-62CE-4221-AED6-68C1A3696FF2}"/>
              </a:ext>
            </a:extLst>
          </p:cNvPr>
          <p:cNvSpPr/>
          <p:nvPr/>
        </p:nvSpPr>
        <p:spPr>
          <a:xfrm>
            <a:off x="2797641" y="2915252"/>
            <a:ext cx="288032" cy="1324237"/>
          </a:xfrm>
          <a:prstGeom prst="leftBrac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0089ED0-7341-4D12-8BB6-CB5A9AA4A2BA}"/>
              </a:ext>
            </a:extLst>
          </p:cNvPr>
          <p:cNvSpPr/>
          <p:nvPr/>
        </p:nvSpPr>
        <p:spPr>
          <a:xfrm>
            <a:off x="3203848" y="2688662"/>
            <a:ext cx="1872208" cy="4857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DC52288-AD56-4931-B30F-002A399BF949}"/>
              </a:ext>
            </a:extLst>
          </p:cNvPr>
          <p:cNvSpPr/>
          <p:nvPr/>
        </p:nvSpPr>
        <p:spPr>
          <a:xfrm>
            <a:off x="3203848" y="3336223"/>
            <a:ext cx="1872208" cy="4857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RISC-V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5795D5E-2F63-4DF2-A82A-E58796A72A7D}"/>
              </a:ext>
            </a:extLst>
          </p:cNvPr>
          <p:cNvSpPr/>
          <p:nvPr/>
        </p:nvSpPr>
        <p:spPr>
          <a:xfrm>
            <a:off x="3203848" y="3983784"/>
            <a:ext cx="1872208" cy="4857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LoongArch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DD6813F-4EE9-42AD-9EEB-EFDCF2793829}"/>
              </a:ext>
            </a:extLst>
          </p:cNvPr>
          <p:cNvSpPr/>
          <p:nvPr/>
        </p:nvSpPr>
        <p:spPr>
          <a:xfrm>
            <a:off x="5143558" y="2746884"/>
            <a:ext cx="2755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华为、苹果、谷歌、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IBM 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FED8C45-70D5-4762-9957-FF37CA848EC2}"/>
              </a:ext>
            </a:extLst>
          </p:cNvPr>
          <p:cNvSpPr/>
          <p:nvPr/>
        </p:nvSpPr>
        <p:spPr>
          <a:xfrm>
            <a:off x="5143558" y="3394904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三星、英伟达、西部数据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615BAA4-76E1-40A4-AC3D-74BC9818400F}"/>
              </a:ext>
            </a:extLst>
          </p:cNvPr>
          <p:cNvSpPr/>
          <p:nvPr/>
        </p:nvSpPr>
        <p:spPr>
          <a:xfrm>
            <a:off x="5143558" y="405482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龙芯</a:t>
            </a:r>
            <a:endParaRPr lang="zh-CN" altLang="en-US" dirty="0"/>
          </a:p>
        </p:txBody>
      </p:sp>
      <p:sp>
        <p:nvSpPr>
          <p:cNvPr id="19" name="卷形: 水平 18">
            <a:extLst>
              <a:ext uri="{FF2B5EF4-FFF2-40B4-BE49-F238E27FC236}">
                <a16:creationId xmlns:a16="http://schemas.microsoft.com/office/drawing/2014/main" id="{75F3F1E7-EC0A-434B-BA00-9900B0D56599}"/>
              </a:ext>
            </a:extLst>
          </p:cNvPr>
          <p:cNvSpPr/>
          <p:nvPr/>
        </p:nvSpPr>
        <p:spPr>
          <a:xfrm>
            <a:off x="1331640" y="5037025"/>
            <a:ext cx="6605576" cy="936104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本书以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x86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为主，兼顾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RISC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指令集；以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位为主，兼顾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</a:p>
        </p:txBody>
      </p:sp>
    </p:spTree>
    <p:extLst>
      <p:ext uri="{BB962C8B-B14F-4D97-AF65-F5344CB8AC3E}">
        <p14:creationId xmlns:p14="http://schemas.microsoft.com/office/powerpoint/2010/main" val="130258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54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542" y="620688"/>
            <a:ext cx="3960440" cy="6211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编译器的基本概念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语言的分类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程序设计语言分类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编译程序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编译原理与技术的特点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编译程序的生成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高级程序设计语言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高级语言分类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数据类型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目标语言模型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1.3.1 CPU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架构和指令集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1.3.2 </a:t>
            </a:r>
            <a:r>
              <a:rPr lang="zh-CN" altLang="en-US" sz="16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寄存器</a:t>
            </a:r>
            <a:endParaRPr lang="en-US" altLang="zh-CN" sz="16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汇编程序结构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汇编指令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寻址方式及记号约定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2EA4AE6B-5D03-412C-83F6-B50409B45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3934" y="622534"/>
            <a:ext cx="3960440" cy="5861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传送指令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1.3.7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基本运算指令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1.3.8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转移指令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1.3.9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栈操作指令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1.3.10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浮点指令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中间语言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后缀式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图表示法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三地址码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编译器组成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编译器框架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编译前端与后端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数学基础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数理逻辑和记号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集合论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图论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9242D6-E2F0-4232-9A96-ED6FD5768F7F}"/>
              </a:ext>
            </a:extLst>
          </p:cNvPr>
          <p:cNvSpPr txBox="1"/>
          <p:nvPr/>
        </p:nvSpPr>
        <p:spPr>
          <a:xfrm>
            <a:off x="107504" y="35913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 编译器概述</a:t>
            </a:r>
          </a:p>
        </p:txBody>
      </p:sp>
    </p:spTree>
    <p:extLst>
      <p:ext uri="{BB962C8B-B14F-4D97-AF65-F5344CB8AC3E}">
        <p14:creationId xmlns:p14="http://schemas.microsoft.com/office/powerpoint/2010/main" val="251408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1.3.2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55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42858D2-B53B-4BA4-BF02-CBEADA152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8856984" cy="1917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个通用寄存器</a:t>
            </a:r>
            <a:endParaRPr lang="zh-CN" altLang="en-US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算术运算寄存器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EAX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EBX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ECX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EDX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，其中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ECX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也专用做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循环控制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栈操作寄存器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ESP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自动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指向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栈顶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EBP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一般用于指向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帧底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扩展源变址寄存器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ESI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扩展目的变址寄存器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EDI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一般用于串操作指令。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7016941D-243B-40CB-A875-5DC98C031012}"/>
              </a:ext>
            </a:extLst>
          </p:cNvPr>
          <p:cNvGrpSpPr/>
          <p:nvPr/>
        </p:nvGrpSpPr>
        <p:grpSpPr>
          <a:xfrm>
            <a:off x="1691680" y="3059872"/>
            <a:ext cx="5976664" cy="3667323"/>
            <a:chOff x="1181824" y="1916832"/>
            <a:chExt cx="6783663" cy="4037693"/>
          </a:xfrm>
        </p:grpSpPr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BAFF0F06-EECB-4F84-A2CE-E6A3CBF94214}"/>
                </a:ext>
              </a:extLst>
            </p:cNvPr>
            <p:cNvGrpSpPr/>
            <p:nvPr/>
          </p:nvGrpSpPr>
          <p:grpSpPr>
            <a:xfrm>
              <a:off x="1211573" y="3724680"/>
              <a:ext cx="5971072" cy="479829"/>
              <a:chOff x="1211573" y="4040582"/>
              <a:chExt cx="5971072" cy="479829"/>
            </a:xfrm>
          </p:grpSpPr>
          <p:sp>
            <p:nvSpPr>
              <p:cNvPr id="238" name="矩形 237">
                <a:extLst>
                  <a:ext uri="{FF2B5EF4-FFF2-40B4-BE49-F238E27FC236}">
                    <a16:creationId xmlns:a16="http://schemas.microsoft.com/office/drawing/2014/main" id="{8BE6E5D6-6929-4C02-AC30-1E8486587FE5}"/>
                  </a:ext>
                </a:extLst>
              </p:cNvPr>
              <p:cNvSpPr/>
              <p:nvPr/>
            </p:nvSpPr>
            <p:spPr bwMode="auto">
              <a:xfrm>
                <a:off x="5481103" y="4162934"/>
                <a:ext cx="787043" cy="23512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/>
                <a:endParaRPr lang="zh-CN" altLang="en-US" sz="1600" i="1">
                  <a:latin typeface="Cambria Math" panose="02040503050406030204" pitchFamily="18" charset="0"/>
                </a:endParaRPr>
              </a:p>
            </p:txBody>
          </p:sp>
          <p:sp>
            <p:nvSpPr>
              <p:cNvPr id="239" name="矩形 238">
                <a:extLst>
                  <a:ext uri="{FF2B5EF4-FFF2-40B4-BE49-F238E27FC236}">
                    <a16:creationId xmlns:a16="http://schemas.microsoft.com/office/drawing/2014/main" id="{430F81B7-792F-4E01-935A-10702F26B4E3}"/>
                  </a:ext>
                </a:extLst>
              </p:cNvPr>
              <p:cNvSpPr/>
              <p:nvPr/>
            </p:nvSpPr>
            <p:spPr bwMode="auto">
              <a:xfrm>
                <a:off x="6268146" y="4162934"/>
                <a:ext cx="787043" cy="23512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/>
                <a:endParaRPr lang="zh-CN" altLang="en-US" sz="1600" i="1">
                  <a:latin typeface="Cambria Math" panose="02040503050406030204" pitchFamily="18" charset="0"/>
                </a:endParaRPr>
              </a:p>
            </p:txBody>
          </p:sp>
          <p:sp>
            <p:nvSpPr>
              <p:cNvPr id="240" name="文本框 239">
                <a:extLst>
                  <a:ext uri="{FF2B5EF4-FFF2-40B4-BE49-F238E27FC236}">
                    <a16:creationId xmlns:a16="http://schemas.microsoft.com/office/drawing/2014/main" id="{FA7E854D-BD51-4F2A-9E14-3413BD5BADE9}"/>
                  </a:ext>
                </a:extLst>
              </p:cNvPr>
              <p:cNvSpPr txBox="1"/>
              <p:nvPr/>
            </p:nvSpPr>
            <p:spPr>
              <a:xfrm>
                <a:off x="5569878" y="4099512"/>
                <a:ext cx="4796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DH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1" name="文本框 240">
                <a:extLst>
                  <a:ext uri="{FF2B5EF4-FFF2-40B4-BE49-F238E27FC236}">
                    <a16:creationId xmlns:a16="http://schemas.microsoft.com/office/drawing/2014/main" id="{AD1D88FC-7422-4153-BC33-9F7065466EBC}"/>
                  </a:ext>
                </a:extLst>
              </p:cNvPr>
              <p:cNvSpPr txBox="1"/>
              <p:nvPr/>
            </p:nvSpPr>
            <p:spPr>
              <a:xfrm>
                <a:off x="6402621" y="4099512"/>
                <a:ext cx="4571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DL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2" name="矩形 241">
                <a:extLst>
                  <a:ext uri="{FF2B5EF4-FFF2-40B4-BE49-F238E27FC236}">
                    <a16:creationId xmlns:a16="http://schemas.microsoft.com/office/drawing/2014/main" id="{226C3944-9AE7-4075-8D43-478807CE8799}"/>
                  </a:ext>
                </a:extLst>
              </p:cNvPr>
              <p:cNvSpPr/>
              <p:nvPr/>
            </p:nvSpPr>
            <p:spPr bwMode="auto">
              <a:xfrm>
                <a:off x="5420248" y="4119656"/>
                <a:ext cx="1690256" cy="31097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/>
                <a:endParaRPr lang="zh-CN" altLang="en-US" sz="1600" i="1">
                  <a:latin typeface="Cambria Math" panose="02040503050406030204" pitchFamily="18" charset="0"/>
                </a:endParaRPr>
              </a:p>
            </p:txBody>
          </p:sp>
          <p:sp>
            <p:nvSpPr>
              <p:cNvPr id="243" name="文本框 242">
                <a:extLst>
                  <a:ext uri="{FF2B5EF4-FFF2-40B4-BE49-F238E27FC236}">
                    <a16:creationId xmlns:a16="http://schemas.microsoft.com/office/drawing/2014/main" id="{CFB2B12A-EF83-43EC-B744-DD2E6B8E8729}"/>
                  </a:ext>
                </a:extLst>
              </p:cNvPr>
              <p:cNvSpPr txBox="1"/>
              <p:nvPr/>
            </p:nvSpPr>
            <p:spPr>
              <a:xfrm>
                <a:off x="4932584" y="4099512"/>
                <a:ext cx="4796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DX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4" name="矩形 243">
                <a:extLst>
                  <a:ext uri="{FF2B5EF4-FFF2-40B4-BE49-F238E27FC236}">
                    <a16:creationId xmlns:a16="http://schemas.microsoft.com/office/drawing/2014/main" id="{8965DD6F-033E-4D06-B523-83E3D5144C61}"/>
                  </a:ext>
                </a:extLst>
              </p:cNvPr>
              <p:cNvSpPr/>
              <p:nvPr/>
            </p:nvSpPr>
            <p:spPr bwMode="auto">
              <a:xfrm>
                <a:off x="3851533" y="4073158"/>
                <a:ext cx="3294706" cy="4039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/>
                <a:endParaRPr lang="zh-CN" altLang="en-US" sz="1600" i="1">
                  <a:latin typeface="Cambria Math" panose="02040503050406030204" pitchFamily="18" charset="0"/>
                </a:endParaRPr>
              </a:p>
            </p:txBody>
          </p:sp>
          <p:sp>
            <p:nvSpPr>
              <p:cNvPr id="245" name="文本框 244">
                <a:extLst>
                  <a:ext uri="{FF2B5EF4-FFF2-40B4-BE49-F238E27FC236}">
                    <a16:creationId xmlns:a16="http://schemas.microsoft.com/office/drawing/2014/main" id="{49B0F4BD-F4EC-4EBF-BDC1-596F7D423ADC}"/>
                  </a:ext>
                </a:extLst>
              </p:cNvPr>
              <p:cNvSpPr txBox="1"/>
              <p:nvPr/>
            </p:nvSpPr>
            <p:spPr>
              <a:xfrm>
                <a:off x="3815127" y="4099512"/>
                <a:ext cx="60465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EDX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6" name="矩形 245">
                <a:extLst>
                  <a:ext uri="{FF2B5EF4-FFF2-40B4-BE49-F238E27FC236}">
                    <a16:creationId xmlns:a16="http://schemas.microsoft.com/office/drawing/2014/main" id="{0D40D8B2-7F75-4798-8E49-9868AD019878}"/>
                  </a:ext>
                </a:extLst>
              </p:cNvPr>
              <p:cNvSpPr/>
              <p:nvPr/>
            </p:nvSpPr>
            <p:spPr bwMode="auto">
              <a:xfrm>
                <a:off x="1211573" y="4040582"/>
                <a:ext cx="5971072" cy="47982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/>
                <a:endParaRPr lang="zh-CN" altLang="en-US" sz="1600" i="1">
                  <a:latin typeface="Cambria Math" panose="02040503050406030204" pitchFamily="18" charset="0"/>
                </a:endParaRPr>
              </a:p>
            </p:txBody>
          </p:sp>
          <p:sp>
            <p:nvSpPr>
              <p:cNvPr id="247" name="文本框 246">
                <a:extLst>
                  <a:ext uri="{FF2B5EF4-FFF2-40B4-BE49-F238E27FC236}">
                    <a16:creationId xmlns:a16="http://schemas.microsoft.com/office/drawing/2014/main" id="{C3895E96-DA38-42DA-8C57-36367E83BDE9}"/>
                  </a:ext>
                </a:extLst>
              </p:cNvPr>
              <p:cNvSpPr txBox="1"/>
              <p:nvPr/>
            </p:nvSpPr>
            <p:spPr>
              <a:xfrm>
                <a:off x="1214931" y="4099512"/>
                <a:ext cx="6158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RDX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D42C7935-B5C7-4080-82FE-91563E2D356F}"/>
                </a:ext>
              </a:extLst>
            </p:cNvPr>
            <p:cNvSpPr txBox="1"/>
            <p:nvPr/>
          </p:nvSpPr>
          <p:spPr>
            <a:xfrm>
              <a:off x="7165268" y="4258963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栈指针</a:t>
              </a: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BC7EE74D-2EDD-4698-A151-EE4B64EDB2C6}"/>
                </a:ext>
              </a:extLst>
            </p:cNvPr>
            <p:cNvSpPr txBox="1"/>
            <p:nvPr/>
          </p:nvSpPr>
          <p:spPr>
            <a:xfrm>
              <a:off x="7165268" y="4667073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帧指针</a:t>
              </a: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FDBDF7DC-96B8-4C4F-A77A-6E24111CB15D}"/>
                </a:ext>
              </a:extLst>
            </p:cNvPr>
            <p:cNvSpPr txBox="1"/>
            <p:nvPr/>
          </p:nvSpPr>
          <p:spPr>
            <a:xfrm>
              <a:off x="1181824" y="191683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63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2" name="文本框 171">
              <a:extLst>
                <a:ext uri="{FF2B5EF4-FFF2-40B4-BE49-F238E27FC236}">
                  <a16:creationId xmlns:a16="http://schemas.microsoft.com/office/drawing/2014/main" id="{1ABDE6AF-F279-40F7-982E-FABF8009C780}"/>
                </a:ext>
              </a:extLst>
            </p:cNvPr>
            <p:cNvSpPr txBox="1"/>
            <p:nvPr/>
          </p:nvSpPr>
          <p:spPr>
            <a:xfrm>
              <a:off x="3851533" y="191683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31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3" name="文本框 172">
              <a:extLst>
                <a:ext uri="{FF2B5EF4-FFF2-40B4-BE49-F238E27FC236}">
                  <a16:creationId xmlns:a16="http://schemas.microsoft.com/office/drawing/2014/main" id="{3EE73D6A-1C0B-46BA-B310-E5D887468365}"/>
                </a:ext>
              </a:extLst>
            </p:cNvPr>
            <p:cNvSpPr txBox="1"/>
            <p:nvPr/>
          </p:nvSpPr>
          <p:spPr>
            <a:xfrm>
              <a:off x="5399378" y="191683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4" name="文本框 173">
              <a:extLst>
                <a:ext uri="{FF2B5EF4-FFF2-40B4-BE49-F238E27FC236}">
                  <a16:creationId xmlns:a16="http://schemas.microsoft.com/office/drawing/2014/main" id="{FCC2B687-C047-4553-AAA5-FA11013F43C5}"/>
                </a:ext>
              </a:extLst>
            </p:cNvPr>
            <p:cNvSpPr txBox="1"/>
            <p:nvPr/>
          </p:nvSpPr>
          <p:spPr>
            <a:xfrm>
              <a:off x="5993797" y="1916832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5" name="文本框 174">
              <a:extLst>
                <a:ext uri="{FF2B5EF4-FFF2-40B4-BE49-F238E27FC236}">
                  <a16:creationId xmlns:a16="http://schemas.microsoft.com/office/drawing/2014/main" id="{BDC1C8CB-FD4C-4A91-BC03-5865C5D41EAF}"/>
                </a:ext>
              </a:extLst>
            </p:cNvPr>
            <p:cNvSpPr txBox="1"/>
            <p:nvPr/>
          </p:nvSpPr>
          <p:spPr>
            <a:xfrm>
              <a:off x="6269254" y="1916832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6" name="文本框 175">
              <a:extLst>
                <a:ext uri="{FF2B5EF4-FFF2-40B4-BE49-F238E27FC236}">
                  <a16:creationId xmlns:a16="http://schemas.microsoft.com/office/drawing/2014/main" id="{43833AEA-3D8F-40E2-AEFA-DE178CC5AC8A}"/>
                </a:ext>
              </a:extLst>
            </p:cNvPr>
            <p:cNvSpPr txBox="1"/>
            <p:nvPr/>
          </p:nvSpPr>
          <p:spPr>
            <a:xfrm>
              <a:off x="6812323" y="1916832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77" name="组合 176">
              <a:extLst>
                <a:ext uri="{FF2B5EF4-FFF2-40B4-BE49-F238E27FC236}">
                  <a16:creationId xmlns:a16="http://schemas.microsoft.com/office/drawing/2014/main" id="{5C0CACB3-8391-41D9-B98F-170940BC2F62}"/>
                </a:ext>
              </a:extLst>
            </p:cNvPr>
            <p:cNvGrpSpPr/>
            <p:nvPr/>
          </p:nvGrpSpPr>
          <p:grpSpPr>
            <a:xfrm>
              <a:off x="1211573" y="2285193"/>
              <a:ext cx="5971072" cy="479829"/>
              <a:chOff x="1211573" y="4040582"/>
              <a:chExt cx="5971072" cy="479829"/>
            </a:xfrm>
          </p:grpSpPr>
          <p:sp>
            <p:nvSpPr>
              <p:cNvPr id="228" name="矩形 227">
                <a:extLst>
                  <a:ext uri="{FF2B5EF4-FFF2-40B4-BE49-F238E27FC236}">
                    <a16:creationId xmlns:a16="http://schemas.microsoft.com/office/drawing/2014/main" id="{3D088F8B-5CE8-4609-83E3-30728B0E56D2}"/>
                  </a:ext>
                </a:extLst>
              </p:cNvPr>
              <p:cNvSpPr/>
              <p:nvPr/>
            </p:nvSpPr>
            <p:spPr bwMode="auto">
              <a:xfrm>
                <a:off x="5481103" y="4162934"/>
                <a:ext cx="787043" cy="23512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/>
                <a:endParaRPr lang="zh-CN" altLang="en-US" sz="1600" i="1">
                  <a:latin typeface="Cambria Math" panose="02040503050406030204" pitchFamily="18" charset="0"/>
                </a:endParaRPr>
              </a:p>
            </p:txBody>
          </p:sp>
          <p:sp>
            <p:nvSpPr>
              <p:cNvPr id="229" name="矩形 228">
                <a:extLst>
                  <a:ext uri="{FF2B5EF4-FFF2-40B4-BE49-F238E27FC236}">
                    <a16:creationId xmlns:a16="http://schemas.microsoft.com/office/drawing/2014/main" id="{B5D864BB-0A1B-4CD4-8E44-65675A7A5824}"/>
                  </a:ext>
                </a:extLst>
              </p:cNvPr>
              <p:cNvSpPr/>
              <p:nvPr/>
            </p:nvSpPr>
            <p:spPr bwMode="auto">
              <a:xfrm>
                <a:off x="6268146" y="4162934"/>
                <a:ext cx="787043" cy="23512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/>
                <a:endParaRPr lang="zh-CN" altLang="en-US" sz="1600" i="1">
                  <a:latin typeface="Cambria Math" panose="02040503050406030204" pitchFamily="18" charset="0"/>
                </a:endParaRPr>
              </a:p>
            </p:txBody>
          </p:sp>
          <p:sp>
            <p:nvSpPr>
              <p:cNvPr id="230" name="文本框 229">
                <a:extLst>
                  <a:ext uri="{FF2B5EF4-FFF2-40B4-BE49-F238E27FC236}">
                    <a16:creationId xmlns:a16="http://schemas.microsoft.com/office/drawing/2014/main" id="{4825F870-0C2D-4373-BF31-8B02261CC527}"/>
                  </a:ext>
                </a:extLst>
              </p:cNvPr>
              <p:cNvSpPr txBox="1"/>
              <p:nvPr/>
            </p:nvSpPr>
            <p:spPr>
              <a:xfrm>
                <a:off x="5569878" y="4099512"/>
                <a:ext cx="4796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AH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1" name="文本框 230">
                <a:extLst>
                  <a:ext uri="{FF2B5EF4-FFF2-40B4-BE49-F238E27FC236}">
                    <a16:creationId xmlns:a16="http://schemas.microsoft.com/office/drawing/2014/main" id="{F99DC3C6-710B-48CF-BD8C-38C9CF7223B3}"/>
                  </a:ext>
                </a:extLst>
              </p:cNvPr>
              <p:cNvSpPr txBox="1"/>
              <p:nvPr/>
            </p:nvSpPr>
            <p:spPr>
              <a:xfrm>
                <a:off x="6402621" y="4099512"/>
                <a:ext cx="4571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2" name="矩形 231">
                <a:extLst>
                  <a:ext uri="{FF2B5EF4-FFF2-40B4-BE49-F238E27FC236}">
                    <a16:creationId xmlns:a16="http://schemas.microsoft.com/office/drawing/2014/main" id="{292BC31E-B3EC-4447-9DBC-153F76DBC7B4}"/>
                  </a:ext>
                </a:extLst>
              </p:cNvPr>
              <p:cNvSpPr/>
              <p:nvPr/>
            </p:nvSpPr>
            <p:spPr bwMode="auto">
              <a:xfrm>
                <a:off x="5420248" y="4119656"/>
                <a:ext cx="1690256" cy="31097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/>
                <a:endParaRPr lang="zh-CN" altLang="en-US" sz="1600" i="1">
                  <a:latin typeface="Cambria Math" panose="02040503050406030204" pitchFamily="18" charset="0"/>
                </a:endParaRPr>
              </a:p>
            </p:txBody>
          </p:sp>
          <p:sp>
            <p:nvSpPr>
              <p:cNvPr id="233" name="文本框 232">
                <a:extLst>
                  <a:ext uri="{FF2B5EF4-FFF2-40B4-BE49-F238E27FC236}">
                    <a16:creationId xmlns:a16="http://schemas.microsoft.com/office/drawing/2014/main" id="{D25721E9-F59B-4B02-AA8F-545AB7DDD59E}"/>
                  </a:ext>
                </a:extLst>
              </p:cNvPr>
              <p:cNvSpPr txBox="1"/>
              <p:nvPr/>
            </p:nvSpPr>
            <p:spPr>
              <a:xfrm>
                <a:off x="4932584" y="4099512"/>
                <a:ext cx="4796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AX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" name="矩形 233">
                <a:extLst>
                  <a:ext uri="{FF2B5EF4-FFF2-40B4-BE49-F238E27FC236}">
                    <a16:creationId xmlns:a16="http://schemas.microsoft.com/office/drawing/2014/main" id="{C6ABEAF9-20DE-49A8-B680-74650256A03A}"/>
                  </a:ext>
                </a:extLst>
              </p:cNvPr>
              <p:cNvSpPr/>
              <p:nvPr/>
            </p:nvSpPr>
            <p:spPr bwMode="auto">
              <a:xfrm>
                <a:off x="3851533" y="4073158"/>
                <a:ext cx="3294706" cy="4039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/>
                <a:endParaRPr lang="zh-CN" altLang="en-US" sz="1600" i="1">
                  <a:latin typeface="Cambria Math" panose="02040503050406030204" pitchFamily="18" charset="0"/>
                </a:endParaRPr>
              </a:p>
            </p:txBody>
          </p:sp>
          <p:sp>
            <p:nvSpPr>
              <p:cNvPr id="235" name="文本框 234">
                <a:extLst>
                  <a:ext uri="{FF2B5EF4-FFF2-40B4-BE49-F238E27FC236}">
                    <a16:creationId xmlns:a16="http://schemas.microsoft.com/office/drawing/2014/main" id="{83EE1810-03FA-4217-ADE1-FC899DC3C5C6}"/>
                  </a:ext>
                </a:extLst>
              </p:cNvPr>
              <p:cNvSpPr txBox="1"/>
              <p:nvPr/>
            </p:nvSpPr>
            <p:spPr>
              <a:xfrm>
                <a:off x="3815127" y="4099512"/>
                <a:ext cx="60465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EAX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6" name="矩形 235">
                <a:extLst>
                  <a:ext uri="{FF2B5EF4-FFF2-40B4-BE49-F238E27FC236}">
                    <a16:creationId xmlns:a16="http://schemas.microsoft.com/office/drawing/2014/main" id="{3C6EF9CA-149B-4153-8391-842F84A69339}"/>
                  </a:ext>
                </a:extLst>
              </p:cNvPr>
              <p:cNvSpPr/>
              <p:nvPr/>
            </p:nvSpPr>
            <p:spPr bwMode="auto">
              <a:xfrm>
                <a:off x="1211573" y="4040582"/>
                <a:ext cx="5971072" cy="47982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/>
                <a:endParaRPr lang="zh-CN" altLang="en-US" sz="1600" i="1">
                  <a:latin typeface="Cambria Math" panose="02040503050406030204" pitchFamily="18" charset="0"/>
                </a:endParaRPr>
              </a:p>
            </p:txBody>
          </p:sp>
          <p:sp>
            <p:nvSpPr>
              <p:cNvPr id="237" name="文本框 236">
                <a:extLst>
                  <a:ext uri="{FF2B5EF4-FFF2-40B4-BE49-F238E27FC236}">
                    <a16:creationId xmlns:a16="http://schemas.microsoft.com/office/drawing/2014/main" id="{D8C5D5F2-5388-4570-9EC9-B7EE853690EF}"/>
                  </a:ext>
                </a:extLst>
              </p:cNvPr>
              <p:cNvSpPr txBox="1"/>
              <p:nvPr/>
            </p:nvSpPr>
            <p:spPr>
              <a:xfrm>
                <a:off x="1214931" y="4099512"/>
                <a:ext cx="6158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RAX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8" name="组合 177">
              <a:extLst>
                <a:ext uri="{FF2B5EF4-FFF2-40B4-BE49-F238E27FC236}">
                  <a16:creationId xmlns:a16="http://schemas.microsoft.com/office/drawing/2014/main" id="{33BB3FC3-5A07-4E8A-A19F-C230E7270A38}"/>
                </a:ext>
              </a:extLst>
            </p:cNvPr>
            <p:cNvGrpSpPr/>
            <p:nvPr/>
          </p:nvGrpSpPr>
          <p:grpSpPr>
            <a:xfrm>
              <a:off x="1211573" y="2765022"/>
              <a:ext cx="5971072" cy="479829"/>
              <a:chOff x="1211573" y="4040582"/>
              <a:chExt cx="5971072" cy="479829"/>
            </a:xfrm>
          </p:grpSpPr>
          <p:sp>
            <p:nvSpPr>
              <p:cNvPr id="218" name="矩形 217">
                <a:extLst>
                  <a:ext uri="{FF2B5EF4-FFF2-40B4-BE49-F238E27FC236}">
                    <a16:creationId xmlns:a16="http://schemas.microsoft.com/office/drawing/2014/main" id="{AF3CAD98-8347-4110-B57E-150BDEACD76F}"/>
                  </a:ext>
                </a:extLst>
              </p:cNvPr>
              <p:cNvSpPr/>
              <p:nvPr/>
            </p:nvSpPr>
            <p:spPr bwMode="auto">
              <a:xfrm>
                <a:off x="5481103" y="4162934"/>
                <a:ext cx="787043" cy="23512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/>
                <a:endParaRPr lang="zh-CN" altLang="en-US" sz="1600" i="1">
                  <a:latin typeface="Cambria Math" panose="02040503050406030204" pitchFamily="18" charset="0"/>
                </a:endParaRPr>
              </a:p>
            </p:txBody>
          </p:sp>
          <p:sp>
            <p:nvSpPr>
              <p:cNvPr id="219" name="矩形 218">
                <a:extLst>
                  <a:ext uri="{FF2B5EF4-FFF2-40B4-BE49-F238E27FC236}">
                    <a16:creationId xmlns:a16="http://schemas.microsoft.com/office/drawing/2014/main" id="{48AC9AF7-9554-4539-8CCF-74F758DF469F}"/>
                  </a:ext>
                </a:extLst>
              </p:cNvPr>
              <p:cNvSpPr/>
              <p:nvPr/>
            </p:nvSpPr>
            <p:spPr bwMode="auto">
              <a:xfrm>
                <a:off x="6268146" y="4162934"/>
                <a:ext cx="787043" cy="23512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/>
                <a:endParaRPr lang="zh-CN" altLang="en-US" sz="1600" i="1">
                  <a:latin typeface="Cambria Math" panose="02040503050406030204" pitchFamily="18" charset="0"/>
                </a:endParaRPr>
              </a:p>
            </p:txBody>
          </p:sp>
          <p:sp>
            <p:nvSpPr>
              <p:cNvPr id="220" name="文本框 219">
                <a:extLst>
                  <a:ext uri="{FF2B5EF4-FFF2-40B4-BE49-F238E27FC236}">
                    <a16:creationId xmlns:a16="http://schemas.microsoft.com/office/drawing/2014/main" id="{1BFA52E3-51A4-4A5B-AD0B-10A99E02BB9B}"/>
                  </a:ext>
                </a:extLst>
              </p:cNvPr>
              <p:cNvSpPr txBox="1"/>
              <p:nvPr/>
            </p:nvSpPr>
            <p:spPr>
              <a:xfrm>
                <a:off x="5569878" y="4099512"/>
                <a:ext cx="4796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BH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1" name="文本框 220">
                <a:extLst>
                  <a:ext uri="{FF2B5EF4-FFF2-40B4-BE49-F238E27FC236}">
                    <a16:creationId xmlns:a16="http://schemas.microsoft.com/office/drawing/2014/main" id="{189E7C83-D7D4-4C95-AE32-093F275A3F8A}"/>
                  </a:ext>
                </a:extLst>
              </p:cNvPr>
              <p:cNvSpPr txBox="1"/>
              <p:nvPr/>
            </p:nvSpPr>
            <p:spPr>
              <a:xfrm>
                <a:off x="6402621" y="4099512"/>
                <a:ext cx="4571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2" name="矩形 221">
                <a:extLst>
                  <a:ext uri="{FF2B5EF4-FFF2-40B4-BE49-F238E27FC236}">
                    <a16:creationId xmlns:a16="http://schemas.microsoft.com/office/drawing/2014/main" id="{F5EFA68E-B036-4573-854E-4AE5B2D4E993}"/>
                  </a:ext>
                </a:extLst>
              </p:cNvPr>
              <p:cNvSpPr/>
              <p:nvPr/>
            </p:nvSpPr>
            <p:spPr bwMode="auto">
              <a:xfrm>
                <a:off x="5420248" y="4119656"/>
                <a:ext cx="1690256" cy="31097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/>
                <a:endParaRPr lang="zh-CN" altLang="en-US" sz="1600" i="1">
                  <a:latin typeface="Cambria Math" panose="02040503050406030204" pitchFamily="18" charset="0"/>
                </a:endParaRPr>
              </a:p>
            </p:txBody>
          </p:sp>
          <p:sp>
            <p:nvSpPr>
              <p:cNvPr id="223" name="文本框 222">
                <a:extLst>
                  <a:ext uri="{FF2B5EF4-FFF2-40B4-BE49-F238E27FC236}">
                    <a16:creationId xmlns:a16="http://schemas.microsoft.com/office/drawing/2014/main" id="{CA608655-4D46-42A1-91DE-70C02B09B02F}"/>
                  </a:ext>
                </a:extLst>
              </p:cNvPr>
              <p:cNvSpPr txBox="1"/>
              <p:nvPr/>
            </p:nvSpPr>
            <p:spPr>
              <a:xfrm>
                <a:off x="4932584" y="4099512"/>
                <a:ext cx="4796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BX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4" name="矩形 223">
                <a:extLst>
                  <a:ext uri="{FF2B5EF4-FFF2-40B4-BE49-F238E27FC236}">
                    <a16:creationId xmlns:a16="http://schemas.microsoft.com/office/drawing/2014/main" id="{7FCB9983-5FEE-4BF3-A1E3-33B0338389E0}"/>
                  </a:ext>
                </a:extLst>
              </p:cNvPr>
              <p:cNvSpPr/>
              <p:nvPr/>
            </p:nvSpPr>
            <p:spPr bwMode="auto">
              <a:xfrm>
                <a:off x="3851533" y="4073158"/>
                <a:ext cx="3294706" cy="4039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/>
                <a:endParaRPr lang="zh-CN" altLang="en-US" sz="1600" i="1">
                  <a:latin typeface="Cambria Math" panose="02040503050406030204" pitchFamily="18" charset="0"/>
                </a:endParaRPr>
              </a:p>
            </p:txBody>
          </p:sp>
          <p:sp>
            <p:nvSpPr>
              <p:cNvPr id="225" name="文本框 224">
                <a:extLst>
                  <a:ext uri="{FF2B5EF4-FFF2-40B4-BE49-F238E27FC236}">
                    <a16:creationId xmlns:a16="http://schemas.microsoft.com/office/drawing/2014/main" id="{CB79AD0F-EE88-425D-9D40-F5F97005AB3E}"/>
                  </a:ext>
                </a:extLst>
              </p:cNvPr>
              <p:cNvSpPr txBox="1"/>
              <p:nvPr/>
            </p:nvSpPr>
            <p:spPr>
              <a:xfrm>
                <a:off x="3815127" y="4099512"/>
                <a:ext cx="60465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EBX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矩形 225">
                <a:extLst>
                  <a:ext uri="{FF2B5EF4-FFF2-40B4-BE49-F238E27FC236}">
                    <a16:creationId xmlns:a16="http://schemas.microsoft.com/office/drawing/2014/main" id="{42D73D1C-2F64-4699-88E9-1DDB53CB70F2}"/>
                  </a:ext>
                </a:extLst>
              </p:cNvPr>
              <p:cNvSpPr/>
              <p:nvPr/>
            </p:nvSpPr>
            <p:spPr bwMode="auto">
              <a:xfrm>
                <a:off x="1211573" y="4040582"/>
                <a:ext cx="5971072" cy="47982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/>
                <a:endParaRPr lang="zh-CN" altLang="en-US" sz="1600" i="1">
                  <a:latin typeface="Cambria Math" panose="02040503050406030204" pitchFamily="18" charset="0"/>
                </a:endParaRPr>
              </a:p>
            </p:txBody>
          </p:sp>
          <p:sp>
            <p:nvSpPr>
              <p:cNvPr id="227" name="文本框 226">
                <a:extLst>
                  <a:ext uri="{FF2B5EF4-FFF2-40B4-BE49-F238E27FC236}">
                    <a16:creationId xmlns:a16="http://schemas.microsoft.com/office/drawing/2014/main" id="{5052B244-2E78-40D3-B1CF-1AAAAE2B6CA8}"/>
                  </a:ext>
                </a:extLst>
              </p:cNvPr>
              <p:cNvSpPr txBox="1"/>
              <p:nvPr/>
            </p:nvSpPr>
            <p:spPr>
              <a:xfrm>
                <a:off x="1214931" y="4099512"/>
                <a:ext cx="60465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RBX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9" name="组合 178">
              <a:extLst>
                <a:ext uri="{FF2B5EF4-FFF2-40B4-BE49-F238E27FC236}">
                  <a16:creationId xmlns:a16="http://schemas.microsoft.com/office/drawing/2014/main" id="{98E2EC07-1D75-4FDB-BC39-83B84D651F50}"/>
                </a:ext>
              </a:extLst>
            </p:cNvPr>
            <p:cNvGrpSpPr/>
            <p:nvPr/>
          </p:nvGrpSpPr>
          <p:grpSpPr>
            <a:xfrm>
              <a:off x="1211573" y="3244851"/>
              <a:ext cx="5971072" cy="479829"/>
              <a:chOff x="1211573" y="4040582"/>
              <a:chExt cx="5971072" cy="479829"/>
            </a:xfrm>
          </p:grpSpPr>
          <p:sp>
            <p:nvSpPr>
              <p:cNvPr id="208" name="矩形 207">
                <a:extLst>
                  <a:ext uri="{FF2B5EF4-FFF2-40B4-BE49-F238E27FC236}">
                    <a16:creationId xmlns:a16="http://schemas.microsoft.com/office/drawing/2014/main" id="{4DC0252D-A284-4BD2-A92B-ED49D82F89B7}"/>
                  </a:ext>
                </a:extLst>
              </p:cNvPr>
              <p:cNvSpPr/>
              <p:nvPr/>
            </p:nvSpPr>
            <p:spPr bwMode="auto">
              <a:xfrm>
                <a:off x="5481103" y="4162934"/>
                <a:ext cx="787043" cy="23512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/>
                <a:endParaRPr lang="zh-CN" altLang="en-US" sz="1600" i="1">
                  <a:latin typeface="Cambria Math" panose="02040503050406030204" pitchFamily="18" charset="0"/>
                </a:endParaRPr>
              </a:p>
            </p:txBody>
          </p:sp>
          <p:sp>
            <p:nvSpPr>
              <p:cNvPr id="209" name="矩形 208">
                <a:extLst>
                  <a:ext uri="{FF2B5EF4-FFF2-40B4-BE49-F238E27FC236}">
                    <a16:creationId xmlns:a16="http://schemas.microsoft.com/office/drawing/2014/main" id="{DE83D564-6853-4291-8BF9-2B1B3BEE750B}"/>
                  </a:ext>
                </a:extLst>
              </p:cNvPr>
              <p:cNvSpPr/>
              <p:nvPr/>
            </p:nvSpPr>
            <p:spPr bwMode="auto">
              <a:xfrm>
                <a:off x="6268146" y="4162934"/>
                <a:ext cx="787043" cy="23512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/>
                <a:endParaRPr lang="zh-CN" altLang="en-US" sz="1600" i="1">
                  <a:latin typeface="Cambria Math" panose="02040503050406030204" pitchFamily="18" charset="0"/>
                </a:endParaRPr>
              </a:p>
            </p:txBody>
          </p:sp>
          <p:sp>
            <p:nvSpPr>
              <p:cNvPr id="210" name="文本框 209">
                <a:extLst>
                  <a:ext uri="{FF2B5EF4-FFF2-40B4-BE49-F238E27FC236}">
                    <a16:creationId xmlns:a16="http://schemas.microsoft.com/office/drawing/2014/main" id="{E93BF58C-C616-49BE-9B22-6A5EC8F3246A}"/>
                  </a:ext>
                </a:extLst>
              </p:cNvPr>
              <p:cNvSpPr txBox="1"/>
              <p:nvPr/>
            </p:nvSpPr>
            <p:spPr>
              <a:xfrm>
                <a:off x="5569878" y="4099512"/>
                <a:ext cx="4796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文本框 210">
                <a:extLst>
                  <a:ext uri="{FF2B5EF4-FFF2-40B4-BE49-F238E27FC236}">
                    <a16:creationId xmlns:a16="http://schemas.microsoft.com/office/drawing/2014/main" id="{30FCD57C-0740-4C8D-A745-CC2CF0DF67B8}"/>
                  </a:ext>
                </a:extLst>
              </p:cNvPr>
              <p:cNvSpPr txBox="1"/>
              <p:nvPr/>
            </p:nvSpPr>
            <p:spPr>
              <a:xfrm>
                <a:off x="6402621" y="4099512"/>
                <a:ext cx="4571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矩形 211">
                <a:extLst>
                  <a:ext uri="{FF2B5EF4-FFF2-40B4-BE49-F238E27FC236}">
                    <a16:creationId xmlns:a16="http://schemas.microsoft.com/office/drawing/2014/main" id="{FB93E24F-508D-4576-9E56-1CC61DBB2E9F}"/>
                  </a:ext>
                </a:extLst>
              </p:cNvPr>
              <p:cNvSpPr/>
              <p:nvPr/>
            </p:nvSpPr>
            <p:spPr bwMode="auto">
              <a:xfrm>
                <a:off x="5420248" y="4119656"/>
                <a:ext cx="1690256" cy="31097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/>
                <a:endParaRPr lang="zh-CN" altLang="en-US" sz="1600" i="1">
                  <a:latin typeface="Cambria Math" panose="02040503050406030204" pitchFamily="18" charset="0"/>
                </a:endParaRPr>
              </a:p>
            </p:txBody>
          </p:sp>
          <p:sp>
            <p:nvSpPr>
              <p:cNvPr id="213" name="文本框 212">
                <a:extLst>
                  <a:ext uri="{FF2B5EF4-FFF2-40B4-BE49-F238E27FC236}">
                    <a16:creationId xmlns:a16="http://schemas.microsoft.com/office/drawing/2014/main" id="{7144FC36-8673-4288-81ED-CE63336EB250}"/>
                  </a:ext>
                </a:extLst>
              </p:cNvPr>
              <p:cNvSpPr txBox="1"/>
              <p:nvPr/>
            </p:nvSpPr>
            <p:spPr>
              <a:xfrm>
                <a:off x="4932584" y="4099512"/>
                <a:ext cx="4796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CX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4" name="矩形 213">
                <a:extLst>
                  <a:ext uri="{FF2B5EF4-FFF2-40B4-BE49-F238E27FC236}">
                    <a16:creationId xmlns:a16="http://schemas.microsoft.com/office/drawing/2014/main" id="{A710A1B1-39D5-4E8A-99A5-9244B7665669}"/>
                  </a:ext>
                </a:extLst>
              </p:cNvPr>
              <p:cNvSpPr/>
              <p:nvPr/>
            </p:nvSpPr>
            <p:spPr bwMode="auto">
              <a:xfrm>
                <a:off x="3851533" y="4073158"/>
                <a:ext cx="3294706" cy="4039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/>
                <a:endParaRPr lang="zh-CN" altLang="en-US" sz="1600" i="1">
                  <a:latin typeface="Cambria Math" panose="02040503050406030204" pitchFamily="18" charset="0"/>
                </a:endParaRPr>
              </a:p>
            </p:txBody>
          </p:sp>
          <p:sp>
            <p:nvSpPr>
              <p:cNvPr id="215" name="文本框 214">
                <a:extLst>
                  <a:ext uri="{FF2B5EF4-FFF2-40B4-BE49-F238E27FC236}">
                    <a16:creationId xmlns:a16="http://schemas.microsoft.com/office/drawing/2014/main" id="{E512DF12-BA92-4C38-8850-79A87C1AF1A2}"/>
                  </a:ext>
                </a:extLst>
              </p:cNvPr>
              <p:cNvSpPr txBox="1"/>
              <p:nvPr/>
            </p:nvSpPr>
            <p:spPr>
              <a:xfrm>
                <a:off x="3815127" y="4099512"/>
                <a:ext cx="60465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ECX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6" name="矩形 215">
                <a:extLst>
                  <a:ext uri="{FF2B5EF4-FFF2-40B4-BE49-F238E27FC236}">
                    <a16:creationId xmlns:a16="http://schemas.microsoft.com/office/drawing/2014/main" id="{78EEE49C-16D4-460C-AA65-13A9538AC15D}"/>
                  </a:ext>
                </a:extLst>
              </p:cNvPr>
              <p:cNvSpPr/>
              <p:nvPr/>
            </p:nvSpPr>
            <p:spPr bwMode="auto">
              <a:xfrm>
                <a:off x="1211573" y="4040582"/>
                <a:ext cx="5971072" cy="47982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/>
                <a:endParaRPr lang="zh-CN" altLang="en-US" sz="1600" i="1">
                  <a:latin typeface="Cambria Math" panose="02040503050406030204" pitchFamily="18" charset="0"/>
                </a:endParaRPr>
              </a:p>
            </p:txBody>
          </p:sp>
          <p:sp>
            <p:nvSpPr>
              <p:cNvPr id="217" name="文本框 216">
                <a:extLst>
                  <a:ext uri="{FF2B5EF4-FFF2-40B4-BE49-F238E27FC236}">
                    <a16:creationId xmlns:a16="http://schemas.microsoft.com/office/drawing/2014/main" id="{0BDF7AD6-DE8A-448E-AE22-99C3DB695586}"/>
                  </a:ext>
                </a:extLst>
              </p:cNvPr>
              <p:cNvSpPr txBox="1"/>
              <p:nvPr/>
            </p:nvSpPr>
            <p:spPr>
              <a:xfrm>
                <a:off x="1214931" y="4099512"/>
                <a:ext cx="60465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RCX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0" name="组合 179">
              <a:extLst>
                <a:ext uri="{FF2B5EF4-FFF2-40B4-BE49-F238E27FC236}">
                  <a16:creationId xmlns:a16="http://schemas.microsoft.com/office/drawing/2014/main" id="{ECEC8A90-EF6E-411B-8427-C31932956727}"/>
                </a:ext>
              </a:extLst>
            </p:cNvPr>
            <p:cNvGrpSpPr/>
            <p:nvPr/>
          </p:nvGrpSpPr>
          <p:grpSpPr>
            <a:xfrm>
              <a:off x="1211573" y="4204509"/>
              <a:ext cx="5971072" cy="437504"/>
              <a:chOff x="1211573" y="4082906"/>
              <a:chExt cx="5971072" cy="437505"/>
            </a:xfrm>
          </p:grpSpPr>
          <p:sp>
            <p:nvSpPr>
              <p:cNvPr id="202" name="矩形 201">
                <a:extLst>
                  <a:ext uri="{FF2B5EF4-FFF2-40B4-BE49-F238E27FC236}">
                    <a16:creationId xmlns:a16="http://schemas.microsoft.com/office/drawing/2014/main" id="{17DE3268-B570-443A-A1D8-DB5F8CAE9DA9}"/>
                  </a:ext>
                </a:extLst>
              </p:cNvPr>
              <p:cNvSpPr/>
              <p:nvPr/>
            </p:nvSpPr>
            <p:spPr bwMode="auto">
              <a:xfrm>
                <a:off x="5420249" y="4190487"/>
                <a:ext cx="1669646" cy="21520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/>
                <a:endParaRPr lang="zh-CN" altLang="en-US" sz="1600" i="1">
                  <a:latin typeface="Cambria Math" panose="02040503050406030204" pitchFamily="18" charset="0"/>
                </a:endParaRPr>
              </a:p>
            </p:txBody>
          </p:sp>
          <p:sp>
            <p:nvSpPr>
              <p:cNvPr id="203" name="文本框 202">
                <a:extLst>
                  <a:ext uri="{FF2B5EF4-FFF2-40B4-BE49-F238E27FC236}">
                    <a16:creationId xmlns:a16="http://schemas.microsoft.com/office/drawing/2014/main" id="{70637BF4-C3D6-449C-A984-63959DFD9282}"/>
                  </a:ext>
                </a:extLst>
              </p:cNvPr>
              <p:cNvSpPr txBox="1"/>
              <p:nvPr/>
            </p:nvSpPr>
            <p:spPr>
              <a:xfrm>
                <a:off x="4932584" y="4156796"/>
                <a:ext cx="4122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" name="矩形 203">
                <a:extLst>
                  <a:ext uri="{FF2B5EF4-FFF2-40B4-BE49-F238E27FC236}">
                    <a16:creationId xmlns:a16="http://schemas.microsoft.com/office/drawing/2014/main" id="{4476D51F-90FB-4075-A31C-29E374CFA73B}"/>
                  </a:ext>
                </a:extLst>
              </p:cNvPr>
              <p:cNvSpPr/>
              <p:nvPr/>
            </p:nvSpPr>
            <p:spPr bwMode="auto">
              <a:xfrm>
                <a:off x="3851533" y="4138580"/>
                <a:ext cx="3294706" cy="33855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/>
                <a:endParaRPr lang="zh-CN" altLang="en-US" sz="1600" i="1">
                  <a:latin typeface="Cambria Math" panose="02040503050406030204" pitchFamily="18" charset="0"/>
                </a:endParaRPr>
              </a:p>
            </p:txBody>
          </p:sp>
          <p:sp>
            <p:nvSpPr>
              <p:cNvPr id="205" name="文本框 204">
                <a:extLst>
                  <a:ext uri="{FF2B5EF4-FFF2-40B4-BE49-F238E27FC236}">
                    <a16:creationId xmlns:a16="http://schemas.microsoft.com/office/drawing/2014/main" id="{7083FDA7-FC3C-453C-8E98-C9671A351FE8}"/>
                  </a:ext>
                </a:extLst>
              </p:cNvPr>
              <p:cNvSpPr txBox="1"/>
              <p:nvPr/>
            </p:nvSpPr>
            <p:spPr>
              <a:xfrm>
                <a:off x="3815127" y="4156796"/>
                <a:ext cx="5373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ESP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矩形 205">
                <a:extLst>
                  <a:ext uri="{FF2B5EF4-FFF2-40B4-BE49-F238E27FC236}">
                    <a16:creationId xmlns:a16="http://schemas.microsoft.com/office/drawing/2014/main" id="{4FF5489F-049C-437A-A14D-E13F2F9A4AA4}"/>
                  </a:ext>
                </a:extLst>
              </p:cNvPr>
              <p:cNvSpPr/>
              <p:nvPr/>
            </p:nvSpPr>
            <p:spPr bwMode="auto">
              <a:xfrm>
                <a:off x="1211573" y="4082906"/>
                <a:ext cx="5971072" cy="43750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/>
                <a:endParaRPr lang="zh-CN" altLang="en-US" sz="1600" i="1">
                  <a:latin typeface="Cambria Math" panose="02040503050406030204" pitchFamily="18" charset="0"/>
                </a:endParaRPr>
              </a:p>
            </p:txBody>
          </p:sp>
          <p:sp>
            <p:nvSpPr>
              <p:cNvPr id="207" name="文本框 206">
                <a:extLst>
                  <a:ext uri="{FF2B5EF4-FFF2-40B4-BE49-F238E27FC236}">
                    <a16:creationId xmlns:a16="http://schemas.microsoft.com/office/drawing/2014/main" id="{289078EB-85F8-4E95-8E72-944FA909DA01}"/>
                  </a:ext>
                </a:extLst>
              </p:cNvPr>
              <p:cNvSpPr txBox="1"/>
              <p:nvPr/>
            </p:nvSpPr>
            <p:spPr>
              <a:xfrm>
                <a:off x="1214931" y="4156796"/>
                <a:ext cx="5485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RSP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1" name="组合 180">
              <a:extLst>
                <a:ext uri="{FF2B5EF4-FFF2-40B4-BE49-F238E27FC236}">
                  <a16:creationId xmlns:a16="http://schemas.microsoft.com/office/drawing/2014/main" id="{EAAC8D8A-12A7-46A9-9BC4-9384CA53C4D9}"/>
                </a:ext>
              </a:extLst>
            </p:cNvPr>
            <p:cNvGrpSpPr/>
            <p:nvPr/>
          </p:nvGrpSpPr>
          <p:grpSpPr>
            <a:xfrm>
              <a:off x="1211573" y="4642013"/>
              <a:ext cx="5971072" cy="437504"/>
              <a:chOff x="1211573" y="4082906"/>
              <a:chExt cx="5971072" cy="437505"/>
            </a:xfrm>
          </p:grpSpPr>
          <p:sp>
            <p:nvSpPr>
              <p:cNvPr id="196" name="矩形 195">
                <a:extLst>
                  <a:ext uri="{FF2B5EF4-FFF2-40B4-BE49-F238E27FC236}">
                    <a16:creationId xmlns:a16="http://schemas.microsoft.com/office/drawing/2014/main" id="{0C56EAA1-FE65-4105-89E1-89A09AEAE722}"/>
                  </a:ext>
                </a:extLst>
              </p:cNvPr>
              <p:cNvSpPr/>
              <p:nvPr/>
            </p:nvSpPr>
            <p:spPr bwMode="auto">
              <a:xfrm>
                <a:off x="5420249" y="4190487"/>
                <a:ext cx="1669646" cy="21520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/>
                <a:endParaRPr lang="zh-CN" altLang="en-US" sz="1600" i="1">
                  <a:latin typeface="Cambria Math" panose="02040503050406030204" pitchFamily="18" charset="0"/>
                </a:endParaRPr>
              </a:p>
            </p:txBody>
          </p:sp>
          <p:sp>
            <p:nvSpPr>
              <p:cNvPr id="197" name="文本框 196">
                <a:extLst>
                  <a:ext uri="{FF2B5EF4-FFF2-40B4-BE49-F238E27FC236}">
                    <a16:creationId xmlns:a16="http://schemas.microsoft.com/office/drawing/2014/main" id="{5D8CFFED-47EF-4D03-925E-022B454FA732}"/>
                  </a:ext>
                </a:extLst>
              </p:cNvPr>
              <p:cNvSpPr txBox="1"/>
              <p:nvPr/>
            </p:nvSpPr>
            <p:spPr>
              <a:xfrm>
                <a:off x="4932584" y="4156796"/>
                <a:ext cx="434734" cy="338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BP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矩形 197">
                <a:extLst>
                  <a:ext uri="{FF2B5EF4-FFF2-40B4-BE49-F238E27FC236}">
                    <a16:creationId xmlns:a16="http://schemas.microsoft.com/office/drawing/2014/main" id="{E778E60F-0F2F-4104-BCE6-80842DAADD79}"/>
                  </a:ext>
                </a:extLst>
              </p:cNvPr>
              <p:cNvSpPr/>
              <p:nvPr/>
            </p:nvSpPr>
            <p:spPr bwMode="auto">
              <a:xfrm>
                <a:off x="3851533" y="4138580"/>
                <a:ext cx="3294706" cy="33855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/>
                <a:endParaRPr lang="zh-CN" altLang="en-US" sz="1600" i="1">
                  <a:latin typeface="Cambria Math" panose="02040503050406030204" pitchFamily="18" charset="0"/>
                </a:endParaRPr>
              </a:p>
            </p:txBody>
          </p:sp>
          <p:sp>
            <p:nvSpPr>
              <p:cNvPr id="199" name="文本框 198">
                <a:extLst>
                  <a:ext uri="{FF2B5EF4-FFF2-40B4-BE49-F238E27FC236}">
                    <a16:creationId xmlns:a16="http://schemas.microsoft.com/office/drawing/2014/main" id="{7E751D4E-4B1D-477D-A212-1D2F7A7B62AB}"/>
                  </a:ext>
                </a:extLst>
              </p:cNvPr>
              <p:cNvSpPr txBox="1"/>
              <p:nvPr/>
            </p:nvSpPr>
            <p:spPr>
              <a:xfrm>
                <a:off x="3815127" y="4156796"/>
                <a:ext cx="559769" cy="338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EBP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0" name="矩形 199">
                <a:extLst>
                  <a:ext uri="{FF2B5EF4-FFF2-40B4-BE49-F238E27FC236}">
                    <a16:creationId xmlns:a16="http://schemas.microsoft.com/office/drawing/2014/main" id="{637EF4BE-50E0-418D-BA0D-E9550E27ACDE}"/>
                  </a:ext>
                </a:extLst>
              </p:cNvPr>
              <p:cNvSpPr/>
              <p:nvPr/>
            </p:nvSpPr>
            <p:spPr bwMode="auto">
              <a:xfrm>
                <a:off x="1211573" y="4082906"/>
                <a:ext cx="5971072" cy="43750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/>
                <a:endParaRPr lang="zh-CN" altLang="en-US" sz="1600" i="1">
                  <a:latin typeface="Cambria Math" panose="02040503050406030204" pitchFamily="18" charset="0"/>
                </a:endParaRPr>
              </a:p>
            </p:txBody>
          </p:sp>
          <p:sp>
            <p:nvSpPr>
              <p:cNvPr id="201" name="文本框 200">
                <a:extLst>
                  <a:ext uri="{FF2B5EF4-FFF2-40B4-BE49-F238E27FC236}">
                    <a16:creationId xmlns:a16="http://schemas.microsoft.com/office/drawing/2014/main" id="{0B377989-038B-4D0B-9B2B-7849E6E4E938}"/>
                  </a:ext>
                </a:extLst>
              </p:cNvPr>
              <p:cNvSpPr txBox="1"/>
              <p:nvPr/>
            </p:nvSpPr>
            <p:spPr>
              <a:xfrm>
                <a:off x="1214931" y="4156796"/>
                <a:ext cx="570990" cy="338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RBP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2" name="组合 181">
              <a:extLst>
                <a:ext uri="{FF2B5EF4-FFF2-40B4-BE49-F238E27FC236}">
                  <a16:creationId xmlns:a16="http://schemas.microsoft.com/office/drawing/2014/main" id="{63486B2E-5417-4945-9F34-A121095D7006}"/>
                </a:ext>
              </a:extLst>
            </p:cNvPr>
            <p:cNvGrpSpPr/>
            <p:nvPr/>
          </p:nvGrpSpPr>
          <p:grpSpPr>
            <a:xfrm>
              <a:off x="1211573" y="5079517"/>
              <a:ext cx="5971072" cy="437504"/>
              <a:chOff x="1211573" y="4082906"/>
              <a:chExt cx="5971072" cy="437505"/>
            </a:xfrm>
          </p:grpSpPr>
          <p:sp>
            <p:nvSpPr>
              <p:cNvPr id="190" name="矩形 189">
                <a:extLst>
                  <a:ext uri="{FF2B5EF4-FFF2-40B4-BE49-F238E27FC236}">
                    <a16:creationId xmlns:a16="http://schemas.microsoft.com/office/drawing/2014/main" id="{3A4606BD-7E1F-4684-BE5D-E644B940C7C9}"/>
                  </a:ext>
                </a:extLst>
              </p:cNvPr>
              <p:cNvSpPr/>
              <p:nvPr/>
            </p:nvSpPr>
            <p:spPr bwMode="auto">
              <a:xfrm>
                <a:off x="5420249" y="4190487"/>
                <a:ext cx="1669646" cy="21520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/>
                <a:endParaRPr lang="zh-CN" altLang="en-US" sz="1600" i="1">
                  <a:latin typeface="Cambria Math" panose="02040503050406030204" pitchFamily="18" charset="0"/>
                </a:endParaRPr>
              </a:p>
            </p:txBody>
          </p:sp>
          <p:sp>
            <p:nvSpPr>
              <p:cNvPr id="191" name="文本框 190">
                <a:extLst>
                  <a:ext uri="{FF2B5EF4-FFF2-40B4-BE49-F238E27FC236}">
                    <a16:creationId xmlns:a16="http://schemas.microsoft.com/office/drawing/2014/main" id="{63F2DB97-25A2-4760-AF61-166AD8437AEE}"/>
                  </a:ext>
                </a:extLst>
              </p:cNvPr>
              <p:cNvSpPr txBox="1"/>
              <p:nvPr/>
            </p:nvSpPr>
            <p:spPr>
              <a:xfrm>
                <a:off x="4932584" y="4156796"/>
                <a:ext cx="367408" cy="338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2" name="矩形 191">
                <a:extLst>
                  <a:ext uri="{FF2B5EF4-FFF2-40B4-BE49-F238E27FC236}">
                    <a16:creationId xmlns:a16="http://schemas.microsoft.com/office/drawing/2014/main" id="{3C3F3969-E086-4996-92BE-D3C608575F28}"/>
                  </a:ext>
                </a:extLst>
              </p:cNvPr>
              <p:cNvSpPr/>
              <p:nvPr/>
            </p:nvSpPr>
            <p:spPr bwMode="auto">
              <a:xfrm>
                <a:off x="3851533" y="4138580"/>
                <a:ext cx="3294706" cy="33855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/>
                <a:endParaRPr lang="zh-CN" altLang="en-US" sz="1600" i="1">
                  <a:latin typeface="Cambria Math" panose="02040503050406030204" pitchFamily="18" charset="0"/>
                </a:endParaRPr>
              </a:p>
            </p:txBody>
          </p:sp>
          <p:sp>
            <p:nvSpPr>
              <p:cNvPr id="193" name="文本框 192">
                <a:extLst>
                  <a:ext uri="{FF2B5EF4-FFF2-40B4-BE49-F238E27FC236}">
                    <a16:creationId xmlns:a16="http://schemas.microsoft.com/office/drawing/2014/main" id="{EED3AFD1-3456-466E-9342-6D8E6690D049}"/>
                  </a:ext>
                </a:extLst>
              </p:cNvPr>
              <p:cNvSpPr txBox="1"/>
              <p:nvPr/>
            </p:nvSpPr>
            <p:spPr>
              <a:xfrm>
                <a:off x="3815127" y="4156796"/>
                <a:ext cx="492443" cy="338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ESI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" name="矩形 193">
                <a:extLst>
                  <a:ext uri="{FF2B5EF4-FFF2-40B4-BE49-F238E27FC236}">
                    <a16:creationId xmlns:a16="http://schemas.microsoft.com/office/drawing/2014/main" id="{2A7C0F3A-278E-4A93-9730-079B50F4BFAA}"/>
                  </a:ext>
                </a:extLst>
              </p:cNvPr>
              <p:cNvSpPr/>
              <p:nvPr/>
            </p:nvSpPr>
            <p:spPr bwMode="auto">
              <a:xfrm>
                <a:off x="1211573" y="4082906"/>
                <a:ext cx="5971072" cy="43750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/>
                <a:endParaRPr lang="zh-CN" altLang="en-US" sz="1600" i="1">
                  <a:latin typeface="Cambria Math" panose="02040503050406030204" pitchFamily="18" charset="0"/>
                </a:endParaRPr>
              </a:p>
            </p:txBody>
          </p:sp>
          <p:sp>
            <p:nvSpPr>
              <p:cNvPr id="195" name="文本框 194">
                <a:extLst>
                  <a:ext uri="{FF2B5EF4-FFF2-40B4-BE49-F238E27FC236}">
                    <a16:creationId xmlns:a16="http://schemas.microsoft.com/office/drawing/2014/main" id="{70FE78BB-6659-4ED2-B173-2C2E8E9C3799}"/>
                  </a:ext>
                </a:extLst>
              </p:cNvPr>
              <p:cNvSpPr txBox="1"/>
              <p:nvPr/>
            </p:nvSpPr>
            <p:spPr>
              <a:xfrm>
                <a:off x="1214931" y="4156796"/>
                <a:ext cx="503664" cy="338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RSI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3" name="组合 182">
              <a:extLst>
                <a:ext uri="{FF2B5EF4-FFF2-40B4-BE49-F238E27FC236}">
                  <a16:creationId xmlns:a16="http://schemas.microsoft.com/office/drawing/2014/main" id="{3AD3F809-48FF-49CA-9458-0A221B4257FD}"/>
                </a:ext>
              </a:extLst>
            </p:cNvPr>
            <p:cNvGrpSpPr/>
            <p:nvPr/>
          </p:nvGrpSpPr>
          <p:grpSpPr>
            <a:xfrm>
              <a:off x="1211573" y="5517021"/>
              <a:ext cx="5971072" cy="437504"/>
              <a:chOff x="1211573" y="4082906"/>
              <a:chExt cx="5971072" cy="437505"/>
            </a:xfrm>
          </p:grpSpPr>
          <p:sp>
            <p:nvSpPr>
              <p:cNvPr id="184" name="矩形 183">
                <a:extLst>
                  <a:ext uri="{FF2B5EF4-FFF2-40B4-BE49-F238E27FC236}">
                    <a16:creationId xmlns:a16="http://schemas.microsoft.com/office/drawing/2014/main" id="{BA2C7813-5255-43FE-9DFF-53E17C70AFFB}"/>
                  </a:ext>
                </a:extLst>
              </p:cNvPr>
              <p:cNvSpPr/>
              <p:nvPr/>
            </p:nvSpPr>
            <p:spPr bwMode="auto">
              <a:xfrm>
                <a:off x="5420249" y="4190487"/>
                <a:ext cx="1669646" cy="21520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/>
                <a:endParaRPr lang="zh-CN" altLang="en-US" sz="1600" i="1">
                  <a:latin typeface="Cambria Math" panose="02040503050406030204" pitchFamily="18" charset="0"/>
                </a:endParaRPr>
              </a:p>
            </p:txBody>
          </p:sp>
          <p:sp>
            <p:nvSpPr>
              <p:cNvPr id="185" name="文本框 184">
                <a:extLst>
                  <a:ext uri="{FF2B5EF4-FFF2-40B4-BE49-F238E27FC236}">
                    <a16:creationId xmlns:a16="http://schemas.microsoft.com/office/drawing/2014/main" id="{8384F5DC-DA8E-40CD-BCA5-4CF09E292FB5}"/>
                  </a:ext>
                </a:extLst>
              </p:cNvPr>
              <p:cNvSpPr txBox="1"/>
              <p:nvPr/>
            </p:nvSpPr>
            <p:spPr>
              <a:xfrm>
                <a:off x="4932584" y="4156796"/>
                <a:ext cx="401072" cy="338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矩形 185">
                <a:extLst>
                  <a:ext uri="{FF2B5EF4-FFF2-40B4-BE49-F238E27FC236}">
                    <a16:creationId xmlns:a16="http://schemas.microsoft.com/office/drawing/2014/main" id="{60C3F7E9-8D6D-4684-A8C4-BA09219B4F19}"/>
                  </a:ext>
                </a:extLst>
              </p:cNvPr>
              <p:cNvSpPr/>
              <p:nvPr/>
            </p:nvSpPr>
            <p:spPr bwMode="auto">
              <a:xfrm>
                <a:off x="3851533" y="4138580"/>
                <a:ext cx="3294706" cy="33855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/>
                <a:endParaRPr lang="zh-CN" altLang="en-US" sz="1600" i="1">
                  <a:latin typeface="Cambria Math" panose="02040503050406030204" pitchFamily="18" charset="0"/>
                </a:endParaRPr>
              </a:p>
            </p:txBody>
          </p:sp>
          <p:sp>
            <p:nvSpPr>
              <p:cNvPr id="187" name="文本框 186">
                <a:extLst>
                  <a:ext uri="{FF2B5EF4-FFF2-40B4-BE49-F238E27FC236}">
                    <a16:creationId xmlns:a16="http://schemas.microsoft.com/office/drawing/2014/main" id="{EF7326B5-36C3-4E26-88C8-F28175854723}"/>
                  </a:ext>
                </a:extLst>
              </p:cNvPr>
              <p:cNvSpPr txBox="1"/>
              <p:nvPr/>
            </p:nvSpPr>
            <p:spPr>
              <a:xfrm>
                <a:off x="3815127" y="4156796"/>
                <a:ext cx="526106" cy="338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EDI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矩形 187">
                <a:extLst>
                  <a:ext uri="{FF2B5EF4-FFF2-40B4-BE49-F238E27FC236}">
                    <a16:creationId xmlns:a16="http://schemas.microsoft.com/office/drawing/2014/main" id="{06C72139-9695-48B6-A531-F4D7CCF5E8E6}"/>
                  </a:ext>
                </a:extLst>
              </p:cNvPr>
              <p:cNvSpPr/>
              <p:nvPr/>
            </p:nvSpPr>
            <p:spPr bwMode="auto">
              <a:xfrm>
                <a:off x="1211573" y="4082906"/>
                <a:ext cx="5971072" cy="43750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/>
                <a:endParaRPr lang="zh-CN" altLang="en-US" sz="1600" i="1">
                  <a:latin typeface="Cambria Math" panose="02040503050406030204" pitchFamily="18" charset="0"/>
                </a:endParaRPr>
              </a:p>
            </p:txBody>
          </p:sp>
          <p:sp>
            <p:nvSpPr>
              <p:cNvPr id="189" name="文本框 188">
                <a:extLst>
                  <a:ext uri="{FF2B5EF4-FFF2-40B4-BE49-F238E27FC236}">
                    <a16:creationId xmlns:a16="http://schemas.microsoft.com/office/drawing/2014/main" id="{B87DA0AE-E410-4969-8C19-D8BB308F4E9C}"/>
                  </a:ext>
                </a:extLst>
              </p:cNvPr>
              <p:cNvSpPr txBox="1"/>
              <p:nvPr/>
            </p:nvSpPr>
            <p:spPr>
              <a:xfrm>
                <a:off x="1214931" y="4156796"/>
                <a:ext cx="537327" cy="338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RDI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001922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1.3.2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56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1EE6B-C8A7-4FCA-A766-D8BDC60094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8856984" cy="2388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个段寄存器：代码段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CS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、堆栈段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SS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、数据段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DS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、扩展段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ES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、以及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FS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GS</a:t>
            </a:r>
            <a:endParaRPr lang="zh-CN" altLang="en-US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段寄存器是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16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32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位环境下基本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60000" lvl="1" indent="358775">
              <a:lnSpc>
                <a:spcPct val="150000"/>
              </a:lnSpc>
              <a:spcBef>
                <a:spcPts val="0"/>
              </a:spcBef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上不需要修改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64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位环境则都是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0C2F444F-002A-4164-B8E7-D747214B99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3530770"/>
            <a:ext cx="2681094" cy="96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个标志寄存器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EFLAGS</a:t>
            </a:r>
            <a:endParaRPr lang="zh-CN" altLang="en-US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CF0FD5D-5958-48E9-A99D-A32BAF7AB399}"/>
              </a:ext>
            </a:extLst>
          </p:cNvPr>
          <p:cNvGrpSpPr/>
          <p:nvPr/>
        </p:nvGrpSpPr>
        <p:grpSpPr>
          <a:xfrm>
            <a:off x="2860606" y="2052056"/>
            <a:ext cx="6139191" cy="4528660"/>
            <a:chOff x="5549522" y="353310"/>
            <a:chExt cx="6139191" cy="452866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C6F8159-2FC2-4C3D-9017-3D5751AB0ECB}"/>
                </a:ext>
              </a:extLst>
            </p:cNvPr>
            <p:cNvGrpSpPr/>
            <p:nvPr/>
          </p:nvGrpSpPr>
          <p:grpSpPr>
            <a:xfrm>
              <a:off x="11360348" y="693975"/>
              <a:ext cx="251375" cy="658502"/>
              <a:chOff x="6303971" y="676165"/>
              <a:chExt cx="251375" cy="658502"/>
            </a:xfrm>
          </p:grpSpPr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13D10993-0E7B-4FE3-B19C-8A318BEE964A}"/>
                  </a:ext>
                </a:extLst>
              </p:cNvPr>
              <p:cNvSpPr/>
              <p:nvPr/>
            </p:nvSpPr>
            <p:spPr bwMode="auto">
              <a:xfrm>
                <a:off x="6303971" y="676165"/>
                <a:ext cx="251375" cy="65850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endPara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481A3A7C-D923-4DF3-AD50-2F7799AA21BB}"/>
                  </a:ext>
                </a:extLst>
              </p:cNvPr>
              <p:cNvSpPr/>
              <p:nvPr/>
            </p:nvSpPr>
            <p:spPr>
              <a:xfrm>
                <a:off x="6332713" y="676165"/>
                <a:ext cx="19388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C</a:t>
                </a:r>
              </a:p>
              <a:p>
                <a:pPr algn="ctr"/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F</a:t>
                </a:r>
                <a:endParaRPr lang="zh-CN" altLang="en-US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C9215C3C-6C24-4E08-AE95-FF35CAAF40C8}"/>
                </a:ext>
              </a:extLst>
            </p:cNvPr>
            <p:cNvGrpSpPr/>
            <p:nvPr/>
          </p:nvGrpSpPr>
          <p:grpSpPr>
            <a:xfrm>
              <a:off x="11108973" y="693975"/>
              <a:ext cx="251375" cy="658502"/>
              <a:chOff x="6303971" y="676165"/>
              <a:chExt cx="251375" cy="658502"/>
            </a:xfrm>
          </p:grpSpPr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73B5E4BE-3253-43EB-B6CD-41B15A411DDC}"/>
                  </a:ext>
                </a:extLst>
              </p:cNvPr>
              <p:cNvSpPr/>
              <p:nvPr/>
            </p:nvSpPr>
            <p:spPr bwMode="auto">
              <a:xfrm>
                <a:off x="6303971" y="676165"/>
                <a:ext cx="251375" cy="65850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endPara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FFC6CD86-7A63-4EF6-A893-AF91700315C7}"/>
                  </a:ext>
                </a:extLst>
              </p:cNvPr>
              <p:cNvSpPr/>
              <p:nvPr/>
            </p:nvSpPr>
            <p:spPr>
              <a:xfrm>
                <a:off x="6317887" y="784683"/>
                <a:ext cx="22354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1</a:t>
                </a:r>
                <a:endParaRPr lang="zh-CN" altLang="en-US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4BEEB86-1321-442D-92D5-A4A6C75FDC89}"/>
                </a:ext>
              </a:extLst>
            </p:cNvPr>
            <p:cNvGrpSpPr/>
            <p:nvPr/>
          </p:nvGrpSpPr>
          <p:grpSpPr>
            <a:xfrm>
              <a:off x="10606223" y="693975"/>
              <a:ext cx="251375" cy="658502"/>
              <a:chOff x="6303971" y="676165"/>
              <a:chExt cx="251375" cy="658502"/>
            </a:xfrm>
          </p:grpSpPr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39A39864-A960-41FD-8491-68B15ECD6A59}"/>
                  </a:ext>
                </a:extLst>
              </p:cNvPr>
              <p:cNvSpPr/>
              <p:nvPr/>
            </p:nvSpPr>
            <p:spPr bwMode="auto">
              <a:xfrm>
                <a:off x="6303971" y="676165"/>
                <a:ext cx="251375" cy="65850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endPara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291EE656-C0E3-4B40-9723-986E0239198F}"/>
                  </a:ext>
                </a:extLst>
              </p:cNvPr>
              <p:cNvSpPr/>
              <p:nvPr/>
            </p:nvSpPr>
            <p:spPr>
              <a:xfrm>
                <a:off x="6334454" y="784683"/>
                <a:ext cx="19287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0</a:t>
                </a:r>
                <a:endParaRPr lang="zh-CN" altLang="en-US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A3CEA556-75A4-45A6-AD16-B8F833F31206}"/>
                </a:ext>
              </a:extLst>
            </p:cNvPr>
            <p:cNvGrpSpPr/>
            <p:nvPr/>
          </p:nvGrpSpPr>
          <p:grpSpPr>
            <a:xfrm>
              <a:off x="10857598" y="693975"/>
              <a:ext cx="251375" cy="658502"/>
              <a:chOff x="6303971" y="676165"/>
              <a:chExt cx="251375" cy="658502"/>
            </a:xfrm>
          </p:grpSpPr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1019D65F-184E-4449-AC04-4E1D445BAB61}"/>
                  </a:ext>
                </a:extLst>
              </p:cNvPr>
              <p:cNvSpPr/>
              <p:nvPr/>
            </p:nvSpPr>
            <p:spPr bwMode="auto">
              <a:xfrm>
                <a:off x="6303971" y="676165"/>
                <a:ext cx="251375" cy="65850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endPara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38117989-F91C-4CD3-A0DA-EB210B34D51C}"/>
                  </a:ext>
                </a:extLst>
              </p:cNvPr>
              <p:cNvSpPr/>
              <p:nvPr/>
            </p:nvSpPr>
            <p:spPr>
              <a:xfrm>
                <a:off x="6332713" y="676165"/>
                <a:ext cx="19388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P</a:t>
                </a:r>
              </a:p>
              <a:p>
                <a:pPr algn="ctr"/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F</a:t>
                </a:r>
                <a:endParaRPr lang="zh-CN" altLang="en-US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621EE6D9-F412-4F09-890C-2E71501D8045}"/>
                </a:ext>
              </a:extLst>
            </p:cNvPr>
            <p:cNvGrpSpPr/>
            <p:nvPr/>
          </p:nvGrpSpPr>
          <p:grpSpPr>
            <a:xfrm>
              <a:off x="10354848" y="693975"/>
              <a:ext cx="251375" cy="658502"/>
              <a:chOff x="6303971" y="676165"/>
              <a:chExt cx="251375" cy="658502"/>
            </a:xfrm>
          </p:grpSpPr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1E67C8EC-BF93-4840-87B6-A28C240C9E31}"/>
                  </a:ext>
                </a:extLst>
              </p:cNvPr>
              <p:cNvSpPr/>
              <p:nvPr/>
            </p:nvSpPr>
            <p:spPr bwMode="auto">
              <a:xfrm>
                <a:off x="6303971" y="676165"/>
                <a:ext cx="251375" cy="65850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endPara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D070B269-810F-4FAA-855C-90FAB94F30C6}"/>
                  </a:ext>
                </a:extLst>
              </p:cNvPr>
              <p:cNvSpPr/>
              <p:nvPr/>
            </p:nvSpPr>
            <p:spPr>
              <a:xfrm>
                <a:off x="6332713" y="676165"/>
                <a:ext cx="19388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A</a:t>
                </a:r>
              </a:p>
              <a:p>
                <a:pPr algn="ctr"/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F</a:t>
                </a:r>
                <a:endParaRPr lang="zh-CN" altLang="en-US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85934E56-13E6-4BB8-9494-F140851B023A}"/>
                </a:ext>
              </a:extLst>
            </p:cNvPr>
            <p:cNvGrpSpPr/>
            <p:nvPr/>
          </p:nvGrpSpPr>
          <p:grpSpPr>
            <a:xfrm>
              <a:off x="10103472" y="693975"/>
              <a:ext cx="251375" cy="658502"/>
              <a:chOff x="6303971" y="676165"/>
              <a:chExt cx="251375" cy="658502"/>
            </a:xfrm>
          </p:grpSpPr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70D808E4-2CDE-400A-A6FD-85F05D119B92}"/>
                  </a:ext>
                </a:extLst>
              </p:cNvPr>
              <p:cNvSpPr/>
              <p:nvPr/>
            </p:nvSpPr>
            <p:spPr bwMode="auto">
              <a:xfrm>
                <a:off x="6303971" y="676165"/>
                <a:ext cx="251375" cy="65850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endPara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2B18A4C5-A942-489E-B316-A7C70652BA0C}"/>
                  </a:ext>
                </a:extLst>
              </p:cNvPr>
              <p:cNvSpPr/>
              <p:nvPr/>
            </p:nvSpPr>
            <p:spPr>
              <a:xfrm>
                <a:off x="6334454" y="784683"/>
                <a:ext cx="19287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0</a:t>
                </a:r>
                <a:endParaRPr lang="zh-CN" altLang="en-US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54C1D90F-AD36-4FF2-BA93-8C3AAC790BB4}"/>
                </a:ext>
              </a:extLst>
            </p:cNvPr>
            <p:cNvGrpSpPr/>
            <p:nvPr/>
          </p:nvGrpSpPr>
          <p:grpSpPr>
            <a:xfrm>
              <a:off x="9852097" y="693975"/>
              <a:ext cx="251375" cy="658502"/>
              <a:chOff x="6303971" y="676165"/>
              <a:chExt cx="251375" cy="658502"/>
            </a:xfrm>
          </p:grpSpPr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F62BA5B1-DE17-484A-9465-91A00D1FAD6E}"/>
                  </a:ext>
                </a:extLst>
              </p:cNvPr>
              <p:cNvSpPr/>
              <p:nvPr/>
            </p:nvSpPr>
            <p:spPr bwMode="auto">
              <a:xfrm>
                <a:off x="6303971" y="676165"/>
                <a:ext cx="251375" cy="65850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endPara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E853289E-E76E-42B3-B70F-B9C83BB9B3EC}"/>
                  </a:ext>
                </a:extLst>
              </p:cNvPr>
              <p:cNvSpPr/>
              <p:nvPr/>
            </p:nvSpPr>
            <p:spPr>
              <a:xfrm>
                <a:off x="6332713" y="676165"/>
                <a:ext cx="19388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Z</a:t>
                </a:r>
              </a:p>
              <a:p>
                <a:pPr algn="ctr"/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F</a:t>
                </a:r>
                <a:endParaRPr lang="zh-CN" altLang="en-US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F50367D6-E01D-4A2D-BE9A-5CB4E3B73615}"/>
                </a:ext>
              </a:extLst>
            </p:cNvPr>
            <p:cNvGrpSpPr/>
            <p:nvPr/>
          </p:nvGrpSpPr>
          <p:grpSpPr>
            <a:xfrm>
              <a:off x="9600722" y="693975"/>
              <a:ext cx="251375" cy="658502"/>
              <a:chOff x="6303971" y="676165"/>
              <a:chExt cx="251375" cy="658502"/>
            </a:xfrm>
          </p:grpSpPr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A440EE56-82C6-4150-8F5A-FA4057D1D1CD}"/>
                  </a:ext>
                </a:extLst>
              </p:cNvPr>
              <p:cNvSpPr/>
              <p:nvPr/>
            </p:nvSpPr>
            <p:spPr bwMode="auto">
              <a:xfrm>
                <a:off x="6303971" y="676165"/>
                <a:ext cx="251375" cy="65850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endPara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769E5C95-2E12-4C1C-A3FA-086817FD6FC0}"/>
                  </a:ext>
                </a:extLst>
              </p:cNvPr>
              <p:cNvSpPr/>
              <p:nvPr/>
            </p:nvSpPr>
            <p:spPr>
              <a:xfrm>
                <a:off x="6332713" y="676165"/>
                <a:ext cx="19388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S</a:t>
                </a:r>
              </a:p>
              <a:p>
                <a:pPr algn="ctr"/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F</a:t>
                </a:r>
                <a:endParaRPr lang="zh-CN" altLang="en-US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A9CDF557-3B30-4EE7-B5F1-DB5A713B3A2A}"/>
                </a:ext>
              </a:extLst>
            </p:cNvPr>
            <p:cNvGrpSpPr/>
            <p:nvPr/>
          </p:nvGrpSpPr>
          <p:grpSpPr>
            <a:xfrm>
              <a:off x="9349347" y="693975"/>
              <a:ext cx="251375" cy="658502"/>
              <a:chOff x="6303971" y="676165"/>
              <a:chExt cx="251375" cy="658502"/>
            </a:xfrm>
          </p:grpSpPr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5862021D-B3EF-4ACE-A0BB-A5E7E28B76C9}"/>
                  </a:ext>
                </a:extLst>
              </p:cNvPr>
              <p:cNvSpPr/>
              <p:nvPr/>
            </p:nvSpPr>
            <p:spPr bwMode="auto">
              <a:xfrm>
                <a:off x="6303971" y="676165"/>
                <a:ext cx="251375" cy="65850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endPara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C8A09EF2-826C-4D55-93ED-0014CA21080E}"/>
                  </a:ext>
                </a:extLst>
              </p:cNvPr>
              <p:cNvSpPr/>
              <p:nvPr/>
            </p:nvSpPr>
            <p:spPr>
              <a:xfrm>
                <a:off x="6332713" y="676165"/>
                <a:ext cx="19388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T</a:t>
                </a:r>
              </a:p>
              <a:p>
                <a:pPr algn="ctr"/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F</a:t>
                </a:r>
                <a:endParaRPr lang="zh-CN" altLang="en-US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E16472C-9FD0-4C9B-AA79-FC83D5ECD035}"/>
                </a:ext>
              </a:extLst>
            </p:cNvPr>
            <p:cNvGrpSpPr/>
            <p:nvPr/>
          </p:nvGrpSpPr>
          <p:grpSpPr>
            <a:xfrm>
              <a:off x="9097972" y="693975"/>
              <a:ext cx="251375" cy="658502"/>
              <a:chOff x="6303971" y="676165"/>
              <a:chExt cx="251375" cy="658502"/>
            </a:xfrm>
          </p:grpSpPr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4DEEC5CE-8221-4761-92D9-5E590B9772C3}"/>
                  </a:ext>
                </a:extLst>
              </p:cNvPr>
              <p:cNvSpPr/>
              <p:nvPr/>
            </p:nvSpPr>
            <p:spPr bwMode="auto">
              <a:xfrm>
                <a:off x="6303971" y="676165"/>
                <a:ext cx="251375" cy="65850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endPara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5238370A-5AA2-4FE1-8B6E-A4094E181242}"/>
                  </a:ext>
                </a:extLst>
              </p:cNvPr>
              <p:cNvSpPr/>
              <p:nvPr/>
            </p:nvSpPr>
            <p:spPr>
              <a:xfrm>
                <a:off x="6332713" y="676165"/>
                <a:ext cx="19388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I</a:t>
                </a:r>
              </a:p>
              <a:p>
                <a:pPr algn="ctr"/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F</a:t>
                </a:r>
                <a:endParaRPr lang="zh-CN" altLang="en-US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BBA9D9A6-1C97-43A5-AF0B-F2449767A167}"/>
                </a:ext>
              </a:extLst>
            </p:cNvPr>
            <p:cNvGrpSpPr/>
            <p:nvPr/>
          </p:nvGrpSpPr>
          <p:grpSpPr>
            <a:xfrm>
              <a:off x="8846597" y="693975"/>
              <a:ext cx="251375" cy="658502"/>
              <a:chOff x="6303971" y="676165"/>
              <a:chExt cx="251375" cy="658502"/>
            </a:xfrm>
          </p:grpSpPr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1107D986-ACDF-4750-A018-C1E772081298}"/>
                  </a:ext>
                </a:extLst>
              </p:cNvPr>
              <p:cNvSpPr/>
              <p:nvPr/>
            </p:nvSpPr>
            <p:spPr bwMode="auto">
              <a:xfrm>
                <a:off x="6303971" y="676165"/>
                <a:ext cx="251375" cy="65850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endPara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3DA9406-1CE8-428F-A5BE-B877939567F4}"/>
                  </a:ext>
                </a:extLst>
              </p:cNvPr>
              <p:cNvSpPr/>
              <p:nvPr/>
            </p:nvSpPr>
            <p:spPr>
              <a:xfrm>
                <a:off x="6332713" y="676165"/>
                <a:ext cx="19388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D</a:t>
                </a:r>
              </a:p>
              <a:p>
                <a:pPr algn="ctr"/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F</a:t>
                </a:r>
                <a:endParaRPr lang="zh-CN" altLang="en-US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CF90483D-7A59-4B03-9F25-6830E4A9FF11}"/>
                </a:ext>
              </a:extLst>
            </p:cNvPr>
            <p:cNvGrpSpPr/>
            <p:nvPr/>
          </p:nvGrpSpPr>
          <p:grpSpPr>
            <a:xfrm>
              <a:off x="8595222" y="693975"/>
              <a:ext cx="251375" cy="658502"/>
              <a:chOff x="6303971" y="676165"/>
              <a:chExt cx="251375" cy="658502"/>
            </a:xfrm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25F9FAAB-B986-4E55-B708-64FD43190197}"/>
                  </a:ext>
                </a:extLst>
              </p:cNvPr>
              <p:cNvSpPr/>
              <p:nvPr/>
            </p:nvSpPr>
            <p:spPr bwMode="auto">
              <a:xfrm>
                <a:off x="6303971" y="676165"/>
                <a:ext cx="251375" cy="65850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endPara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4295D9A8-F159-4FEE-8B85-086C24173EEB}"/>
                  </a:ext>
                </a:extLst>
              </p:cNvPr>
              <p:cNvSpPr/>
              <p:nvPr/>
            </p:nvSpPr>
            <p:spPr>
              <a:xfrm>
                <a:off x="6332713" y="676165"/>
                <a:ext cx="19388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O</a:t>
                </a:r>
              </a:p>
              <a:p>
                <a:pPr algn="ctr"/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F</a:t>
                </a:r>
                <a:endParaRPr lang="zh-CN" altLang="en-US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83690EEA-2B7D-43C8-AC00-880916D5E2AB}"/>
                </a:ext>
              </a:extLst>
            </p:cNvPr>
            <p:cNvSpPr/>
            <p:nvPr/>
          </p:nvSpPr>
          <p:spPr bwMode="auto">
            <a:xfrm>
              <a:off x="5619676" y="693975"/>
              <a:ext cx="2975546" cy="65850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endPara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36607AD-01FF-41A6-9617-C3748478BB29}"/>
                </a:ext>
              </a:extLst>
            </p:cNvPr>
            <p:cNvSpPr/>
            <p:nvPr/>
          </p:nvSpPr>
          <p:spPr>
            <a:xfrm>
              <a:off x="5549522" y="353310"/>
              <a:ext cx="41222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31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BFF72CA1-A6CA-4DAF-ACE5-A6769B25F7A2}"/>
                </a:ext>
              </a:extLst>
            </p:cNvPr>
            <p:cNvSpPr/>
            <p:nvPr/>
          </p:nvSpPr>
          <p:spPr>
            <a:xfrm>
              <a:off x="8514794" y="353310"/>
              <a:ext cx="41222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11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AD90B162-872E-4606-9C3B-BFD43DF206C8}"/>
                </a:ext>
              </a:extLst>
            </p:cNvPr>
            <p:cNvSpPr/>
            <p:nvPr/>
          </p:nvSpPr>
          <p:spPr>
            <a:xfrm>
              <a:off x="8750888" y="353310"/>
              <a:ext cx="41222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10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E7F3B9C1-4815-4DBE-AA11-021C3AA72E45}"/>
                </a:ext>
              </a:extLst>
            </p:cNvPr>
            <p:cNvSpPr/>
            <p:nvPr/>
          </p:nvSpPr>
          <p:spPr>
            <a:xfrm>
              <a:off x="9017544" y="353310"/>
              <a:ext cx="41222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9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3E202A6B-B238-4815-B7C5-D756B6F8E079}"/>
                </a:ext>
              </a:extLst>
            </p:cNvPr>
            <p:cNvSpPr/>
            <p:nvPr/>
          </p:nvSpPr>
          <p:spPr>
            <a:xfrm>
              <a:off x="9266367" y="353310"/>
              <a:ext cx="41222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8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573244F-0B45-4233-9536-1E6AE4B6F408}"/>
                </a:ext>
              </a:extLst>
            </p:cNvPr>
            <p:cNvSpPr/>
            <p:nvPr/>
          </p:nvSpPr>
          <p:spPr>
            <a:xfrm>
              <a:off x="9520294" y="353310"/>
              <a:ext cx="41222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7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D90E0AE-D5FC-460F-8862-D4660C684361}"/>
                </a:ext>
              </a:extLst>
            </p:cNvPr>
            <p:cNvSpPr/>
            <p:nvPr/>
          </p:nvSpPr>
          <p:spPr>
            <a:xfrm>
              <a:off x="9771669" y="353310"/>
              <a:ext cx="41222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6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0001F2A-BBE1-4084-8104-33E4A92A506B}"/>
                </a:ext>
              </a:extLst>
            </p:cNvPr>
            <p:cNvSpPr/>
            <p:nvPr/>
          </p:nvSpPr>
          <p:spPr>
            <a:xfrm>
              <a:off x="10017989" y="353310"/>
              <a:ext cx="41222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0D990310-C146-4A87-9985-7F1CCCD73703}"/>
                </a:ext>
              </a:extLst>
            </p:cNvPr>
            <p:cNvSpPr/>
            <p:nvPr/>
          </p:nvSpPr>
          <p:spPr>
            <a:xfrm>
              <a:off x="10274420" y="353310"/>
              <a:ext cx="41222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4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8C67E936-49E1-458E-84DF-E36059B3E989}"/>
                </a:ext>
              </a:extLst>
            </p:cNvPr>
            <p:cNvSpPr/>
            <p:nvPr/>
          </p:nvSpPr>
          <p:spPr>
            <a:xfrm>
              <a:off x="10525797" y="353310"/>
              <a:ext cx="41222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B3CC81C9-6573-46BC-99B8-B3B53A196D3D}"/>
                </a:ext>
              </a:extLst>
            </p:cNvPr>
            <p:cNvSpPr/>
            <p:nvPr/>
          </p:nvSpPr>
          <p:spPr>
            <a:xfrm>
              <a:off x="10779724" y="353310"/>
              <a:ext cx="41222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D827B0D5-CA16-4AC4-8010-8090EBB14049}"/>
                </a:ext>
              </a:extLst>
            </p:cNvPr>
            <p:cNvSpPr/>
            <p:nvPr/>
          </p:nvSpPr>
          <p:spPr>
            <a:xfrm>
              <a:off x="11022558" y="353310"/>
              <a:ext cx="41222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767D2BBD-4C60-416A-8665-53AD4D091C37}"/>
                </a:ext>
              </a:extLst>
            </p:cNvPr>
            <p:cNvSpPr/>
            <p:nvPr/>
          </p:nvSpPr>
          <p:spPr>
            <a:xfrm>
              <a:off x="11276485" y="353310"/>
              <a:ext cx="41222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34CA2D5F-7C37-49BA-8437-D29F9EA64110}"/>
                </a:ext>
              </a:extLst>
            </p:cNvPr>
            <p:cNvSpPr/>
            <p:nvPr/>
          </p:nvSpPr>
          <p:spPr>
            <a:xfrm>
              <a:off x="5638582" y="1741038"/>
              <a:ext cx="15025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OF: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溢出标志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E5FC91A6-6DE1-4757-BD62-60D7866CFF6E}"/>
                </a:ext>
              </a:extLst>
            </p:cNvPr>
            <p:cNvSpPr/>
            <p:nvPr/>
          </p:nvSpPr>
          <p:spPr>
            <a:xfrm>
              <a:off x="5638582" y="2087488"/>
              <a:ext cx="15025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DF: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方向标志</a:t>
              </a: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7271FBE4-4987-4AC6-B7E8-6200076061B3}"/>
                </a:ext>
              </a:extLst>
            </p:cNvPr>
            <p:cNvSpPr/>
            <p:nvPr/>
          </p:nvSpPr>
          <p:spPr>
            <a:xfrm>
              <a:off x="5638582" y="2433938"/>
              <a:ext cx="182488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IF: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中断使能标志</a:t>
              </a: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DDECD4C1-B563-4AAA-9DAD-22269D15161C}"/>
                </a:ext>
              </a:extLst>
            </p:cNvPr>
            <p:cNvSpPr/>
            <p:nvPr/>
          </p:nvSpPr>
          <p:spPr>
            <a:xfrm>
              <a:off x="5638582" y="2780388"/>
              <a:ext cx="15025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TF: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单步标志</a:t>
              </a: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EFDC3868-0580-4258-93FF-9F81240023EB}"/>
                </a:ext>
              </a:extLst>
            </p:cNvPr>
            <p:cNvSpPr/>
            <p:nvPr/>
          </p:nvSpPr>
          <p:spPr>
            <a:xfrm>
              <a:off x="5638582" y="3126838"/>
              <a:ext cx="15025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SF: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符号标志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43CEB62D-4C08-414B-9BB2-B329661A0C69}"/>
                </a:ext>
              </a:extLst>
            </p:cNvPr>
            <p:cNvSpPr/>
            <p:nvPr/>
          </p:nvSpPr>
          <p:spPr>
            <a:xfrm>
              <a:off x="5638582" y="3473288"/>
              <a:ext cx="121221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ZF: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零标志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9679A96C-1B57-4F79-B1D4-F60541491195}"/>
                </a:ext>
              </a:extLst>
            </p:cNvPr>
            <p:cNvSpPr/>
            <p:nvPr/>
          </p:nvSpPr>
          <p:spPr>
            <a:xfrm>
              <a:off x="5638582" y="3819738"/>
              <a:ext cx="191482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AF: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辅助进位标志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98656FB4-3C6E-4E60-B755-B73928C7A47D}"/>
                </a:ext>
              </a:extLst>
            </p:cNvPr>
            <p:cNvSpPr/>
            <p:nvPr/>
          </p:nvSpPr>
          <p:spPr>
            <a:xfrm>
              <a:off x="5638582" y="4166188"/>
              <a:ext cx="15025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PF: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奇偶标志</a:t>
              </a: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F1AED32E-6508-488C-9425-9A61643ACFBC}"/>
                </a:ext>
              </a:extLst>
            </p:cNvPr>
            <p:cNvSpPr/>
            <p:nvPr/>
          </p:nvSpPr>
          <p:spPr>
            <a:xfrm>
              <a:off x="5638582" y="4512638"/>
              <a:ext cx="15025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CF: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进位标志</a:t>
              </a:r>
            </a:p>
          </p:txBody>
        </p:sp>
        <p:cxnSp>
          <p:nvCxnSpPr>
            <p:cNvPr id="48" name="连接符: 肘形 47">
              <a:extLst>
                <a:ext uri="{FF2B5EF4-FFF2-40B4-BE49-F238E27FC236}">
                  <a16:creationId xmlns:a16="http://schemas.microsoft.com/office/drawing/2014/main" id="{967F8803-ABD8-466C-B312-18FD937457EA}"/>
                </a:ext>
              </a:extLst>
            </p:cNvPr>
            <p:cNvCxnSpPr>
              <a:stCxn id="39" idx="3"/>
              <a:endCxn id="58" idx="2"/>
            </p:cNvCxnSpPr>
            <p:nvPr/>
          </p:nvCxnSpPr>
          <p:spPr>
            <a:xfrm flipV="1">
              <a:off x="7141176" y="1340306"/>
              <a:ext cx="1579733" cy="585398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连接符: 肘形 48">
              <a:extLst>
                <a:ext uri="{FF2B5EF4-FFF2-40B4-BE49-F238E27FC236}">
                  <a16:creationId xmlns:a16="http://schemas.microsoft.com/office/drawing/2014/main" id="{E9260629-6F03-4B89-82E6-7E9D6DC0E166}"/>
                </a:ext>
              </a:extLst>
            </p:cNvPr>
            <p:cNvCxnSpPr>
              <a:cxnSpLocks/>
              <a:stCxn id="40" idx="3"/>
              <a:endCxn id="60" idx="2"/>
            </p:cNvCxnSpPr>
            <p:nvPr/>
          </p:nvCxnSpPr>
          <p:spPr>
            <a:xfrm flipV="1">
              <a:off x="7141176" y="1340306"/>
              <a:ext cx="1831108" cy="931848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连接符: 肘形 49">
              <a:extLst>
                <a:ext uri="{FF2B5EF4-FFF2-40B4-BE49-F238E27FC236}">
                  <a16:creationId xmlns:a16="http://schemas.microsoft.com/office/drawing/2014/main" id="{A6712EAB-18B1-41B4-8FC8-5A3DB939EE8E}"/>
                </a:ext>
              </a:extLst>
            </p:cNvPr>
            <p:cNvCxnSpPr>
              <a:cxnSpLocks/>
              <a:stCxn id="41" idx="3"/>
              <a:endCxn id="62" idx="2"/>
            </p:cNvCxnSpPr>
            <p:nvPr/>
          </p:nvCxnSpPr>
          <p:spPr>
            <a:xfrm flipV="1">
              <a:off x="7463464" y="1340306"/>
              <a:ext cx="1760195" cy="1278298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连接符: 肘形 50">
              <a:extLst>
                <a:ext uri="{FF2B5EF4-FFF2-40B4-BE49-F238E27FC236}">
                  <a16:creationId xmlns:a16="http://schemas.microsoft.com/office/drawing/2014/main" id="{D5D4DF63-9EDA-4F2B-945E-272B12C78995}"/>
                </a:ext>
              </a:extLst>
            </p:cNvPr>
            <p:cNvCxnSpPr>
              <a:cxnSpLocks/>
              <a:stCxn id="42" idx="3"/>
              <a:endCxn id="64" idx="2"/>
            </p:cNvCxnSpPr>
            <p:nvPr/>
          </p:nvCxnSpPr>
          <p:spPr>
            <a:xfrm flipV="1">
              <a:off x="7141176" y="1340306"/>
              <a:ext cx="2333858" cy="1624748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连接符: 肘形 51">
              <a:extLst>
                <a:ext uri="{FF2B5EF4-FFF2-40B4-BE49-F238E27FC236}">
                  <a16:creationId xmlns:a16="http://schemas.microsoft.com/office/drawing/2014/main" id="{CB0DA664-A53C-4F28-9D43-C3D25D333F43}"/>
                </a:ext>
              </a:extLst>
            </p:cNvPr>
            <p:cNvCxnSpPr>
              <a:cxnSpLocks/>
              <a:stCxn id="43" idx="3"/>
              <a:endCxn id="66" idx="2"/>
            </p:cNvCxnSpPr>
            <p:nvPr/>
          </p:nvCxnSpPr>
          <p:spPr>
            <a:xfrm flipV="1">
              <a:off x="7141176" y="1340306"/>
              <a:ext cx="2585233" cy="1971198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连接符: 肘形 52">
              <a:extLst>
                <a:ext uri="{FF2B5EF4-FFF2-40B4-BE49-F238E27FC236}">
                  <a16:creationId xmlns:a16="http://schemas.microsoft.com/office/drawing/2014/main" id="{B5230FCD-03DE-4DB6-BB3A-64C4E9342CBB}"/>
                </a:ext>
              </a:extLst>
            </p:cNvPr>
            <p:cNvCxnSpPr>
              <a:cxnSpLocks/>
              <a:stCxn id="44" idx="3"/>
              <a:endCxn id="67" idx="2"/>
            </p:cNvCxnSpPr>
            <p:nvPr/>
          </p:nvCxnSpPr>
          <p:spPr>
            <a:xfrm flipV="1">
              <a:off x="6850792" y="1352477"/>
              <a:ext cx="3126993" cy="2305477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连接符: 肘形 53">
              <a:extLst>
                <a:ext uri="{FF2B5EF4-FFF2-40B4-BE49-F238E27FC236}">
                  <a16:creationId xmlns:a16="http://schemas.microsoft.com/office/drawing/2014/main" id="{D1EC5B57-FB67-47E6-B932-59CC4F007B3D}"/>
                </a:ext>
              </a:extLst>
            </p:cNvPr>
            <p:cNvCxnSpPr>
              <a:cxnSpLocks/>
              <a:stCxn id="45" idx="3"/>
              <a:endCxn id="72" idx="2"/>
            </p:cNvCxnSpPr>
            <p:nvPr/>
          </p:nvCxnSpPr>
          <p:spPr>
            <a:xfrm flipV="1">
              <a:off x="7553405" y="1340306"/>
              <a:ext cx="2927130" cy="2664098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连接符: 肘形 54">
              <a:extLst>
                <a:ext uri="{FF2B5EF4-FFF2-40B4-BE49-F238E27FC236}">
                  <a16:creationId xmlns:a16="http://schemas.microsoft.com/office/drawing/2014/main" id="{1DFD8A5F-5232-405E-908F-FC52761F7FDF}"/>
                </a:ext>
              </a:extLst>
            </p:cNvPr>
            <p:cNvCxnSpPr>
              <a:cxnSpLocks/>
              <a:stCxn id="46" idx="3"/>
              <a:endCxn id="74" idx="2"/>
            </p:cNvCxnSpPr>
            <p:nvPr/>
          </p:nvCxnSpPr>
          <p:spPr>
            <a:xfrm flipV="1">
              <a:off x="7141176" y="1340306"/>
              <a:ext cx="3842109" cy="3010548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连接符: 肘形 55">
              <a:extLst>
                <a:ext uri="{FF2B5EF4-FFF2-40B4-BE49-F238E27FC236}">
                  <a16:creationId xmlns:a16="http://schemas.microsoft.com/office/drawing/2014/main" id="{DD0416A6-3F3A-4B38-9395-616752332DB1}"/>
                </a:ext>
              </a:extLst>
            </p:cNvPr>
            <p:cNvCxnSpPr>
              <a:cxnSpLocks/>
              <a:stCxn id="47" idx="3"/>
              <a:endCxn id="80" idx="2"/>
            </p:cNvCxnSpPr>
            <p:nvPr/>
          </p:nvCxnSpPr>
          <p:spPr>
            <a:xfrm flipV="1">
              <a:off x="7141176" y="1340306"/>
              <a:ext cx="4344859" cy="3356998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521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1.3.2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57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42858D2-B53B-4BA4-BF02-CBEADA152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8856984" cy="1446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个浮点数寄存器</a:t>
            </a:r>
            <a:endParaRPr lang="zh-CN" altLang="en-US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FPU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中，记作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ST(0)~ST(n)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栈顶总是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ST(0)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，所以弹出一个操作数后，原来的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ST(1)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变成了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ST(0)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1EE6B-C8A7-4FCA-A766-D8BDC60094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2588974"/>
            <a:ext cx="8424936" cy="1862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FPU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个专用寄存器</a:t>
            </a:r>
            <a:endParaRPr lang="zh-CN" altLang="en-US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浮点数的比较指令影响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状态寄存器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中的状态字；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转移指令是根据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CPU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EFLAGS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寄存器跳转的，因此需要将状态字写入到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EFLAGS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寄存器的对应位，然后才能正确转移。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7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58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542" y="620688"/>
            <a:ext cx="3960440" cy="6211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编译器的基本概念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语言的分类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程序设计语言分类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编译程序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编译原理与技术的特点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编译程序的生成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高级程序设计语言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高级语言分类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数据类型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目标语言模型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1.3.1 CPU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架构和指令集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寄存器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1.3.3 </a:t>
            </a:r>
            <a:r>
              <a:rPr lang="zh-CN" altLang="en-US" sz="16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汇编程序结构</a:t>
            </a:r>
            <a:endParaRPr lang="en-US" altLang="zh-CN" sz="16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汇编指令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寻址方式及记号约定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2EA4AE6B-5D03-412C-83F6-B50409B45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3934" y="622534"/>
            <a:ext cx="3960440" cy="5861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传送指令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1.3.7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基本运算指令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1.3.8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转移指令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1.3.9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栈操作指令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1.3.10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浮点指令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中间语言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后缀式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图表示法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三地址码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编译器组成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编译器框架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编译前端与后端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数学基础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数理逻辑和记号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集合论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图论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9242D6-E2F0-4232-9A96-ED6FD5768F7F}"/>
              </a:ext>
            </a:extLst>
          </p:cNvPr>
          <p:cNvSpPr txBox="1"/>
          <p:nvPr/>
        </p:nvSpPr>
        <p:spPr>
          <a:xfrm>
            <a:off x="107504" y="35913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 编译器概述</a:t>
            </a:r>
          </a:p>
        </p:txBody>
      </p:sp>
    </p:spTree>
    <p:extLst>
      <p:ext uri="{BB962C8B-B14F-4D97-AF65-F5344CB8AC3E}">
        <p14:creationId xmlns:p14="http://schemas.microsoft.com/office/powerpoint/2010/main" val="164420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1.3.3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汇编程序结构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59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汇编程序结构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42858D2-B53B-4BA4-BF02-CBEADA152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8856984" cy="3218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运行时内存中的一个程序大致可以分为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个区：</a:t>
            </a:r>
            <a:endParaRPr lang="zh-CN" altLang="en-US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代码区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：存放编译器生成的指令代码，以机器指令的形式存在，由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CPU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一条条读取并执行。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数据区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：存放静态变量。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栈区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：主要用来存放函数中的参数、局部变量等，进入一个函数时由编译器申请，函数返回后由编译器自动的释放掉。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堆区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：主要用来存储用户动态的申请的临时空间。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CD606581-1D00-4ED0-87B4-EF0AD53F852B}"/>
              </a:ext>
            </a:extLst>
          </p:cNvPr>
          <p:cNvGrpSpPr/>
          <p:nvPr/>
        </p:nvGrpSpPr>
        <p:grpSpPr>
          <a:xfrm>
            <a:off x="6012160" y="3717032"/>
            <a:ext cx="2542833" cy="2663040"/>
            <a:chOff x="8241216" y="3429000"/>
            <a:chExt cx="2542833" cy="2663040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141E9B4-CB56-41DD-9162-4C80C7E19EAE}"/>
                </a:ext>
              </a:extLst>
            </p:cNvPr>
            <p:cNvSpPr/>
            <p:nvPr/>
          </p:nvSpPr>
          <p:spPr bwMode="auto">
            <a:xfrm>
              <a:off x="9199873" y="3429000"/>
              <a:ext cx="1584176" cy="2663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endParaRPr lang="zh-CN" altLang="en-US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725A38AC-CAA2-4A49-A7CD-70A1CE8CEE1A}"/>
                </a:ext>
              </a:extLst>
            </p:cNvPr>
            <p:cNvCxnSpPr>
              <a:cxnSpLocks/>
            </p:cNvCxnSpPr>
            <p:nvPr/>
          </p:nvCxnSpPr>
          <p:spPr>
            <a:xfrm>
              <a:off x="9995410" y="4934878"/>
              <a:ext cx="0" cy="2727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76CAB599-B9E9-49DB-BD03-B37F0A662C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95410" y="5338973"/>
              <a:ext cx="0" cy="2727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6248C3EE-B1F4-4C7D-B39E-F3378393ADFD}"/>
                </a:ext>
              </a:extLst>
            </p:cNvPr>
            <p:cNvCxnSpPr/>
            <p:nvPr/>
          </p:nvCxnSpPr>
          <p:spPr>
            <a:xfrm>
              <a:off x="9199873" y="3938712"/>
              <a:ext cx="158417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132D472-5A17-4D40-AC92-53A1CBAC1890}"/>
                </a:ext>
              </a:extLst>
            </p:cNvPr>
            <p:cNvCxnSpPr/>
            <p:nvPr/>
          </p:nvCxnSpPr>
          <p:spPr>
            <a:xfrm>
              <a:off x="9199873" y="4432707"/>
              <a:ext cx="158417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3A9539A3-3008-4FA9-B266-9F5C0AE94911}"/>
                </a:ext>
              </a:extLst>
            </p:cNvPr>
            <p:cNvCxnSpPr/>
            <p:nvPr/>
          </p:nvCxnSpPr>
          <p:spPr>
            <a:xfrm>
              <a:off x="9199873" y="4934878"/>
              <a:ext cx="1584176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F27E40A1-A84C-4989-8314-E8013BDD4EAD}"/>
                </a:ext>
              </a:extLst>
            </p:cNvPr>
            <p:cNvCxnSpPr/>
            <p:nvPr/>
          </p:nvCxnSpPr>
          <p:spPr>
            <a:xfrm>
              <a:off x="9199873" y="5611750"/>
              <a:ext cx="1584176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853DDBE-F6F4-4C44-AEC6-23F316B366C2}"/>
                </a:ext>
              </a:extLst>
            </p:cNvPr>
            <p:cNvSpPr/>
            <p:nvPr/>
          </p:nvSpPr>
          <p:spPr>
            <a:xfrm>
              <a:off x="9553379" y="3499190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代码区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B901E725-E5DA-4E5E-A3FE-40E09FD57B75}"/>
                </a:ext>
              </a:extLst>
            </p:cNvPr>
            <p:cNvSpPr/>
            <p:nvPr/>
          </p:nvSpPr>
          <p:spPr>
            <a:xfrm>
              <a:off x="9322546" y="3994389"/>
              <a:ext cx="13388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静态数据区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2D7B18AE-CD10-4E67-AFFC-7FEEFE7ED9A4}"/>
                </a:ext>
              </a:extLst>
            </p:cNvPr>
            <p:cNvSpPr/>
            <p:nvPr/>
          </p:nvSpPr>
          <p:spPr>
            <a:xfrm>
              <a:off x="9668795" y="4486059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堆区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C2A8F316-CB27-4E47-AEF8-9B9D5B2FCA03}"/>
                </a:ext>
              </a:extLst>
            </p:cNvPr>
            <p:cNvSpPr/>
            <p:nvPr/>
          </p:nvSpPr>
          <p:spPr>
            <a:xfrm>
              <a:off x="9668794" y="5690232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栈区</a:t>
              </a: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917C8A1D-B6B6-4C86-B1C9-B9EF6F96656A}"/>
                </a:ext>
              </a:extLst>
            </p:cNvPr>
            <p:cNvSpPr/>
            <p:nvPr/>
          </p:nvSpPr>
          <p:spPr>
            <a:xfrm>
              <a:off x="8241342" y="3429000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低地址</a:t>
              </a: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515E11E5-E830-4C4D-88AB-CEDFD4386290}"/>
                </a:ext>
              </a:extLst>
            </p:cNvPr>
            <p:cNvSpPr/>
            <p:nvPr/>
          </p:nvSpPr>
          <p:spPr>
            <a:xfrm>
              <a:off x="8241216" y="5722159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高地址</a:t>
              </a:r>
            </a:p>
          </p:txBody>
        </p: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D2BB6E4E-E898-4E27-AFA8-8A8157E3B410}"/>
                </a:ext>
              </a:extLst>
            </p:cNvPr>
            <p:cNvCxnSpPr>
              <a:stCxn id="38" idx="2"/>
              <a:endCxn id="39" idx="0"/>
            </p:cNvCxnSpPr>
            <p:nvPr/>
          </p:nvCxnSpPr>
          <p:spPr>
            <a:xfrm flipH="1">
              <a:off x="8679798" y="3798332"/>
              <a:ext cx="126" cy="19238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578F726C-32F3-45B6-B37B-4BB3F4DC1861}"/>
                </a:ext>
              </a:extLst>
            </p:cNvPr>
            <p:cNvSpPr/>
            <p:nvPr/>
          </p:nvSpPr>
          <p:spPr>
            <a:xfrm>
              <a:off x="10107376" y="5074820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空闲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813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1.1.2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程序设计语言分类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程序设计语言分类</a:t>
            </a:r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id="{3CDE1FE4-70B7-47B1-BF89-8F1EB5F5CD09}"/>
              </a:ext>
            </a:extLst>
          </p:cNvPr>
          <p:cNvSpPr txBox="1">
            <a:spLocks noChangeArrowheads="1"/>
          </p:cNvSpPr>
          <p:nvPr/>
        </p:nvSpPr>
        <p:spPr>
          <a:xfrm>
            <a:off x="251520" y="1142296"/>
            <a:ext cx="8640960" cy="4032449"/>
          </a:xfrm>
          <a:prstGeom prst="rect">
            <a:avLst/>
          </a:prstGeom>
        </p:spPr>
        <p:txBody>
          <a:bodyPr/>
          <a:lstStyle/>
          <a:p>
            <a:pPr marL="469900" indent="-469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o"/>
              <a:defRPr/>
            </a:pPr>
            <a:r>
              <a:rPr lang="zh-CN" altLang="en-US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机器语言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：是机器能直接识别的程序语言或指令代码，主要对硬件进行操作。</a:t>
            </a:r>
          </a:p>
          <a:p>
            <a:pPr marL="469900" indent="-469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o"/>
              <a:defRPr/>
            </a:pPr>
            <a:r>
              <a:rPr lang="zh-CN" altLang="en-US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汇编语言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：将计算机指令用易于记忆的符号表示。</a:t>
            </a:r>
          </a:p>
          <a:p>
            <a:pPr marL="469900" indent="-469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o"/>
              <a:defRPr/>
            </a:pPr>
            <a:r>
              <a:rPr lang="zh-CN" altLang="en-US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高级语言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：由表达各种不同意义的“关键词”和“表达式”，按一定的语义规则组成的程序。</a:t>
            </a:r>
          </a:p>
          <a:p>
            <a:pPr marL="469900" indent="-469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o"/>
              <a:defRPr/>
            </a:pPr>
            <a:r>
              <a:rPr lang="zh-CN" altLang="en-US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中间语言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：介于高级语言和机器语言之间，既与硬件无关从而便于高级语言转换，又容易转换为机器语言或汇编语言。</a:t>
            </a:r>
          </a:p>
          <a:p>
            <a:pPr marL="469900" indent="-469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o"/>
              <a:defRPr/>
            </a:pPr>
            <a:r>
              <a:rPr lang="en-US" altLang="zh-CN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MSIL</a:t>
            </a:r>
            <a:r>
              <a:rPr lang="zh-CN" altLang="en-US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 </a:t>
            </a:r>
            <a:r>
              <a:rPr lang="en-US" altLang="zh-CN" kern="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ByteCode</a:t>
            </a:r>
            <a:r>
              <a:rPr lang="zh-CN" altLang="en-US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kern="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pyc</a:t>
            </a:r>
            <a:r>
              <a:rPr lang="en-US" altLang="zh-CN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kern="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ByteCode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：属于在虚拟机上运行的中间语言，作用类似于汇编语言，但结构要比汇编语言高级的多，需要虚拟机二次编译或者解释才能执行。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1862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1.3.3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汇编程序结构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60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汇编程序结构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45C60B6-9632-489E-9C0F-426A68DBE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7486"/>
            <a:ext cx="9144000" cy="577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013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61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542" y="620688"/>
            <a:ext cx="3960440" cy="6211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编译器的基本概念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语言的分类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程序设计语言分类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编译程序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编译原理与技术的特点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编译程序的生成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高级程序设计语言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高级语言分类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数据类型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目标语言模型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1.3.1 CPU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架构和指令集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寄存器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汇编程序结构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1.3.4 </a:t>
            </a:r>
            <a:r>
              <a:rPr lang="zh-CN" altLang="en-US" sz="16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汇编指令</a:t>
            </a:r>
            <a:endParaRPr lang="en-US" altLang="zh-CN" sz="16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寻址方式及记号约定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2EA4AE6B-5D03-412C-83F6-B50409B45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3934" y="622534"/>
            <a:ext cx="3960440" cy="5861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传送指令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1.3.7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基本运算指令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1.3.8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转移指令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1.3.9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栈操作指令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1.3.10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浮点指令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中间语言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后缀式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图表示法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三地址码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编译器组成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编译器框架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编译前端与后端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数学基础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数理逻辑和记号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集合论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图论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9242D6-E2F0-4232-9A96-ED6FD5768F7F}"/>
              </a:ext>
            </a:extLst>
          </p:cNvPr>
          <p:cNvSpPr txBox="1"/>
          <p:nvPr/>
        </p:nvSpPr>
        <p:spPr>
          <a:xfrm>
            <a:off x="107504" y="35913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 编译器概述</a:t>
            </a:r>
          </a:p>
        </p:txBody>
      </p:sp>
    </p:spTree>
    <p:extLst>
      <p:ext uri="{BB962C8B-B14F-4D97-AF65-F5344CB8AC3E}">
        <p14:creationId xmlns:p14="http://schemas.microsoft.com/office/powerpoint/2010/main" val="416174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1.3.4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汇编指令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62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1.3.4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汇编指令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42858D2-B53B-4BA4-BF02-CBEADA152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8856984" cy="3218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汇编语言的标识符（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Identifier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）规则</a:t>
            </a:r>
            <a:endParaRPr lang="zh-CN" altLang="en-US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可以包含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1~247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个字符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，因此编译器最好对标识符的长度进行限定。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不区分大小写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，因此对大小写敏感的编译器，需要检查是否有两个变量仅仅是大小写不同，如果是则需要修改其中一个。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第一个字符必须为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大小写字母、下划线、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@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?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$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，其后的字符除了这些外还可以是数字。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标识符不能与汇编器的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保留字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相同。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7483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63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542" y="620688"/>
            <a:ext cx="3960440" cy="6211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编译器的基本概念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语言的分类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程序设计语言分类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编译程序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编译原理与技术的特点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编译程序的生成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高级程序设计语言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高级语言分类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数据类型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目标语言模型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1.3.1 CPU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架构和指令集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寄存器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汇编程序结构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汇编指令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1.3.5 </a:t>
            </a:r>
            <a:r>
              <a:rPr lang="zh-CN" altLang="en-US" sz="16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寻址方式及记号约定</a:t>
            </a:r>
            <a:endParaRPr lang="en-US" altLang="zh-CN" sz="16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2EA4AE6B-5D03-412C-83F6-B50409B45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3934" y="622534"/>
            <a:ext cx="3960440" cy="5861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传送指令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1.3.7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基本运算指令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1.3.8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转移指令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1.3.9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栈操作指令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1.3.10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浮点指令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中间语言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后缀式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图表示法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三地址码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编译器组成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编译器框架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编译前端与后端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数学基础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数理逻辑和记号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集合论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图论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9242D6-E2F0-4232-9A96-ED6FD5768F7F}"/>
              </a:ext>
            </a:extLst>
          </p:cNvPr>
          <p:cNvSpPr txBox="1"/>
          <p:nvPr/>
        </p:nvSpPr>
        <p:spPr>
          <a:xfrm>
            <a:off x="107504" y="35913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 编译器概述</a:t>
            </a:r>
          </a:p>
        </p:txBody>
      </p:sp>
    </p:spTree>
    <p:extLst>
      <p:ext uri="{BB962C8B-B14F-4D97-AF65-F5344CB8AC3E}">
        <p14:creationId xmlns:p14="http://schemas.microsoft.com/office/powerpoint/2010/main" val="86269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1.3.5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寻址方式及记号约定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64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1.3.5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寻址方式及记号约定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42858D2-B53B-4BA4-BF02-CBEADA152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8856984" cy="5155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记号约定</a:t>
            </a: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imm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：指常数，在汇编中称为立即数，如果需要，可以用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imm8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imm16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imm32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等指定立即数的长度。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reg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：指寄存器，如果需要，可以用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reg8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reg16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reg32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等指定寄存器的长度。</a:t>
            </a: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mem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：指内存地址，如果需要，可以用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mem8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mem16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mem32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等指定内存数据的长度。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x86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种寻址方式，编译器使用如下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种：</a:t>
            </a: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addr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1800" b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addr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是一个变量名，直接用该变量名代表的地址寻址。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[reg]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：用寄存器的内容作为地址寻址。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const[reg]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：寄存器的内容加上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const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作为地址，进行间接寻址。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[reg + const]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：寄存器的内容加上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const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作为地址，等价于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const[reg]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5101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65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542" y="620688"/>
            <a:ext cx="3960440" cy="6211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编译器的基本概念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语言的分类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程序设计语言分类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编译程序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编译原理与技术的特点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编译程序的生成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高级程序设计语言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高级语言分类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数据类型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目标语言模型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1.3.1 CPU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架构和指令集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寄存器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汇编程序结构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汇编指令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寻址方式及记号约定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2EA4AE6B-5D03-412C-83F6-B50409B45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3934" y="622534"/>
            <a:ext cx="3960440" cy="5861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1.3.6 </a:t>
            </a:r>
            <a:r>
              <a:rPr lang="zh-CN" altLang="en-US" sz="16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传送指令</a:t>
            </a:r>
            <a:endParaRPr lang="en-US" altLang="zh-CN" sz="16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1.3.7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基本运算指令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1.3.8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转移指令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1.3.9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栈操作指令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1.3.10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浮点指令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中间语言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后缀式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图表示法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三地址码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编译器组成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编译器框架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编译前端与后端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数学基础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数理逻辑和记号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集合论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图论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9242D6-E2F0-4232-9A96-ED6FD5768F7F}"/>
              </a:ext>
            </a:extLst>
          </p:cNvPr>
          <p:cNvSpPr txBox="1"/>
          <p:nvPr/>
        </p:nvSpPr>
        <p:spPr>
          <a:xfrm>
            <a:off x="107504" y="35913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 编译器概述</a:t>
            </a:r>
          </a:p>
        </p:txBody>
      </p:sp>
    </p:spTree>
    <p:extLst>
      <p:ext uri="{BB962C8B-B14F-4D97-AF65-F5344CB8AC3E}">
        <p14:creationId xmlns:p14="http://schemas.microsoft.com/office/powerpoint/2010/main" val="394917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1.3.6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传送指令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66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1.3.6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传送指令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42858D2-B53B-4BA4-BF02-CBEADA152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8856984" cy="144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MOV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指令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第一个操作数是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目的操作数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，第二个操作数是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源操作数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MOV reg, </a:t>
            </a:r>
            <a:r>
              <a:rPr lang="en-US" altLang="zh-CN" sz="1800" b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imm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/reg/mem</a:t>
            </a: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MOV mem, </a:t>
            </a:r>
            <a:r>
              <a:rPr lang="en-US" altLang="zh-CN" sz="1800" b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imm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/reg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E757A1-0DAE-4089-9B44-3338CE9D2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420" y="2204864"/>
            <a:ext cx="3209948" cy="3938616"/>
          </a:xfrm>
          <a:prstGeom prst="rect">
            <a:avLst/>
          </a:prstGeom>
        </p:spPr>
      </p:pic>
      <p:sp>
        <p:nvSpPr>
          <p:cNvPr id="11" name="TextBox 8">
            <a:extLst>
              <a:ext uri="{FF2B5EF4-FFF2-40B4-BE49-F238E27FC236}">
                <a16:creationId xmlns:a16="http://schemas.microsoft.com/office/drawing/2014/main" id="{418C6EF9-87EA-4C5C-B409-EB971D2E14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2588333"/>
            <a:ext cx="4494908" cy="3329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LEA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指令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Load Effective Address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LEA </a:t>
            </a:r>
            <a:r>
              <a:rPr lang="en-US" altLang="zh-CN" sz="1800" b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eax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[1000h]</a:t>
            </a: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LEA </a:t>
            </a:r>
            <a:r>
              <a:rPr lang="en-US" altLang="zh-CN" sz="1800" b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ecx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1800" b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dword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ptr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[</a:t>
            </a:r>
            <a:r>
              <a:rPr lang="en-US" altLang="zh-CN" sz="1800" b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ebx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</a:t>
            </a: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LEA </a:t>
            </a:r>
            <a:r>
              <a:rPr lang="en-US" altLang="zh-CN" sz="1800" b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ebx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x</a:t>
            </a: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LEA </a:t>
            </a:r>
            <a:r>
              <a:rPr lang="en-US" altLang="zh-CN" sz="1800" b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edx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[</a:t>
            </a:r>
            <a:r>
              <a:rPr lang="en-US" altLang="zh-CN" sz="1800" b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ebp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+ 32]</a:t>
            </a:r>
          </a:p>
          <a:p>
            <a:pPr marL="1076325"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mov </a:t>
            </a:r>
            <a:r>
              <a:rPr lang="en-US" altLang="zh-CN" sz="1800" b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edx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1800" b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ebp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076325"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add </a:t>
            </a:r>
            <a:r>
              <a:rPr lang="en-US" altLang="zh-CN" sz="1800" b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edx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32</a:t>
            </a:r>
          </a:p>
        </p:txBody>
      </p:sp>
    </p:spTree>
    <p:extLst>
      <p:ext uri="{BB962C8B-B14F-4D97-AF65-F5344CB8AC3E}">
        <p14:creationId xmlns:p14="http://schemas.microsoft.com/office/powerpoint/2010/main" val="265821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67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542" y="620688"/>
            <a:ext cx="3960440" cy="6211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编译器的基本概念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语言的分类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程序设计语言分类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编译程序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编译原理与技术的特点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编译程序的生成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高级程序设计语言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高级语言分类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数据类型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目标语言模型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1.3.1 CPU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架构和指令集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寄存器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汇编程序结构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汇编指令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寻址方式及记号约定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2EA4AE6B-5D03-412C-83F6-B50409B45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3934" y="622534"/>
            <a:ext cx="3960440" cy="5861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传送指令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1.3.7 </a:t>
            </a:r>
            <a:r>
              <a:rPr lang="zh-CN" altLang="en-US" sz="16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基本运算指令</a:t>
            </a:r>
            <a:endParaRPr lang="en-US" altLang="zh-CN" sz="16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1.3.8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转移指令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1.3.9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栈操作指令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1.3.10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浮点指令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中间语言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后缀式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图表示法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三地址码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编译器组成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编译器框架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编译前端与后端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数学基础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数理逻辑和记号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集合论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图论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9242D6-E2F0-4232-9A96-ED6FD5768F7F}"/>
              </a:ext>
            </a:extLst>
          </p:cNvPr>
          <p:cNvSpPr txBox="1"/>
          <p:nvPr/>
        </p:nvSpPr>
        <p:spPr>
          <a:xfrm>
            <a:off x="107504" y="35913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 编译器概述</a:t>
            </a:r>
          </a:p>
        </p:txBody>
      </p:sp>
    </p:spTree>
    <p:extLst>
      <p:ext uri="{BB962C8B-B14F-4D97-AF65-F5344CB8AC3E}">
        <p14:creationId xmlns:p14="http://schemas.microsoft.com/office/powerpoint/2010/main" val="298994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加减指令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68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1.3.7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基本运算指令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42858D2-B53B-4BA4-BF02-CBEADA152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8856984" cy="2858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加减法相关指令</a:t>
            </a:r>
            <a:endParaRPr lang="zh-CN" altLang="en-US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ADD reg, </a:t>
            </a:r>
            <a:r>
              <a:rPr lang="en-US" altLang="zh-CN" sz="1800" b="0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imm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/reg/mem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：两个操作数相加，结果存入第一个操作数的寄存器。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SUB reg, </a:t>
            </a:r>
            <a:r>
              <a:rPr lang="en-US" altLang="zh-CN" sz="1800" b="0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imm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/reg/mem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：减法。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INC reg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自增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，相当于寄存器中的数字加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DEC reg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：自减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NEG reg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：取反，即一元负运算。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3D0FF2-1F57-425D-8D2C-E6D1BD4CC1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4001027"/>
            <a:ext cx="8856984" cy="2748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补充说明</a:t>
            </a:r>
            <a:endParaRPr lang="zh-CN" altLang="en-US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现在的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CPU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是有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Add mem, reg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Inc mem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Neg mem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这样的指令的。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此类指令需要将数据从内存取出，使用相应的计算部件计算后再写回，使用的时钟周期较多。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程序员当然可以使用这样的指令编程，但对于编译器来说，这些不可分割的操作不利于优化的处理，因此我们不考虑这样的指令。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1242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乘法指令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69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1.3.7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基本运算指令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42858D2-B53B-4BA4-BF02-CBEADA152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8856984" cy="227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单操作数乘法指令</a:t>
            </a:r>
            <a:endParaRPr lang="zh-CN" altLang="en-US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MUL reg/mem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；无符号乘法；如果乘积的高半部分不为零，则 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MUL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会把进位标志位和溢出标志位置 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IMUL reg/mem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；有符号乘法；如果乘积的高半部分不是其低半部分的符号扩展，则进位标志位和溢出标志位置 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3D0FF2-1F57-425D-8D2C-E6D1BD4CC1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3419971"/>
            <a:ext cx="8856984" cy="321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单操作数乘法指令只有一个操作数，为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乘数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，另外一个操作数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被乘数在一个固定寄存器中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乘积也放在固定的寄存器中</a:t>
            </a:r>
            <a:endParaRPr lang="zh-CN" altLang="en-US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乘法指令操作数为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reg8/mem8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，被乘数在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AL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中，乘积存入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AX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乘法指令操作数为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reg16/mem16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，被乘数在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AX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中，乘积存入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DX:AX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；即高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16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位在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DX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中，低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16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位在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AX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乘法指令操作数为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reg32/mem32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，被乘数在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EAX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中，乘积存入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EDX:EAX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；即高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32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位在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EDX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中，低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32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位在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EAX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802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1.1.3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编译程序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编译程序</a:t>
            </a:r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id="{3CDE1FE4-70B7-47B1-BF89-8F1EB5F5CD09}"/>
              </a:ext>
            </a:extLst>
          </p:cNvPr>
          <p:cNvSpPr txBox="1">
            <a:spLocks noChangeArrowheads="1"/>
          </p:cNvSpPr>
          <p:nvPr/>
        </p:nvSpPr>
        <p:spPr>
          <a:xfrm>
            <a:off x="179513" y="1142296"/>
            <a:ext cx="8712967" cy="2508643"/>
          </a:xfrm>
          <a:prstGeom prst="rect">
            <a:avLst/>
          </a:prstGeom>
        </p:spPr>
        <p:txBody>
          <a:bodyPr/>
          <a:lstStyle/>
          <a:p>
            <a:pPr marL="469900" indent="-469900" eaLnBrk="0" hangingPunct="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o"/>
              <a:defRPr/>
            </a:pPr>
            <a:r>
              <a:rPr lang="zh-CN" altLang="en-US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翻译程序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：把一种语言程序（</a:t>
            </a:r>
            <a:r>
              <a:rPr lang="zh-CN" altLang="en-US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源语言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）转换成另一种语言程序（</a:t>
            </a:r>
            <a:r>
              <a:rPr lang="zh-CN" altLang="en-US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目标语言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marL="469900" indent="-469900" eaLnBrk="0" hangingPunct="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o"/>
              <a:defRPr/>
            </a:pPr>
            <a:r>
              <a:rPr lang="zh-CN" altLang="en-US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编译程序</a:t>
            </a:r>
            <a:r>
              <a:rPr lang="en-US" altLang="zh-CN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(Compiler)</a:t>
            </a:r>
            <a:r>
              <a:rPr lang="zh-CN" altLang="en-US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源语言为高级语言，目标语言为低级语言的翻译程序。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69900" indent="-469900" algn="just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o"/>
              <a:defRPr/>
            </a:pPr>
            <a:r>
              <a:rPr lang="zh-CN" altLang="en-US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解释程序</a:t>
            </a:r>
            <a:r>
              <a:rPr lang="en-US" altLang="zh-CN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(Interpreter)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：以源语言作为输入，但不产生目标程序，而是边翻译边执行源程序本身。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69900" indent="-469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o"/>
              <a:defRPr/>
            </a:pPr>
            <a:r>
              <a:rPr lang="zh-CN" altLang="en-US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汇编程序</a:t>
            </a:r>
            <a:r>
              <a:rPr lang="en-US" altLang="zh-CN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(Assembler)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：是将汇编语言翻译为机器语言的程序，又称为汇编器。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950A664-AEB2-428E-8DAB-3D2363C821FF}"/>
              </a:ext>
            </a:extLst>
          </p:cNvPr>
          <p:cNvGrpSpPr/>
          <p:nvPr/>
        </p:nvGrpSpPr>
        <p:grpSpPr>
          <a:xfrm>
            <a:off x="470462" y="3717032"/>
            <a:ext cx="8203075" cy="2869977"/>
            <a:chOff x="467544" y="3614886"/>
            <a:chExt cx="8203075" cy="2869977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1A3A3995-D111-4022-8359-F59D2C5482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7544" y="3614886"/>
              <a:ext cx="4679950" cy="2838450"/>
              <a:chOff x="136" y="2074"/>
              <a:chExt cx="2948" cy="1788"/>
            </a:xfrm>
          </p:grpSpPr>
          <p:sp>
            <p:nvSpPr>
              <p:cNvPr id="18" name="Text Box 8">
                <a:extLst>
                  <a:ext uri="{FF2B5EF4-FFF2-40B4-BE49-F238E27FC236}">
                    <a16:creationId xmlns:a16="http://schemas.microsoft.com/office/drawing/2014/main" id="{3F8E2438-3EAB-4366-A12E-3D7CBC5A8B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2" y="2496"/>
                <a:ext cx="884" cy="2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5791" tIns="47895" rIns="95791" bIns="47895">
                <a:spAutoFit/>
              </a:bodyPr>
              <a:lstStyle>
                <a:lvl1pPr defTabSz="95885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defTabSz="9588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defTabSz="9588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defTabSz="95885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defTabSz="95885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95885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95885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95885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95885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源程序</a:t>
                </a:r>
              </a:p>
            </p:txBody>
          </p:sp>
          <p:sp>
            <p:nvSpPr>
              <p:cNvPr id="19" name="AutoShape 14">
                <a:extLst>
                  <a:ext uri="{FF2B5EF4-FFF2-40B4-BE49-F238E27FC236}">
                    <a16:creationId xmlns:a16="http://schemas.microsoft.com/office/drawing/2014/main" id="{23F1BDC7-9A49-4DD4-AD90-1CF7B41140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" y="2954"/>
                <a:ext cx="1701" cy="908"/>
              </a:xfrm>
              <a:prstGeom prst="cloudCallout">
                <a:avLst>
                  <a:gd name="adj1" fmla="val 4602"/>
                  <a:gd name="adj2" fmla="val -65329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5791" tIns="47895" rIns="95791" bIns="47895"/>
              <a:lstStyle>
                <a:lvl1pPr defTabSz="95885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defTabSz="9588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defTabSz="9588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defTabSz="95885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defTabSz="95885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95885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95885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95885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95885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Fortran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Pascal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Java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 </a:t>
                </a:r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 ….</a:t>
                </a:r>
                <a:endPara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Text Box 8">
                <a:extLst>
                  <a:ext uri="{FF2B5EF4-FFF2-40B4-BE49-F238E27FC236}">
                    <a16:creationId xmlns:a16="http://schemas.microsoft.com/office/drawing/2014/main" id="{58E26CDA-8CB9-4BA4-9B0B-EBAE0C398B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00" y="2074"/>
                <a:ext cx="884" cy="2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5791" tIns="47895" rIns="95791" bIns="47895">
                <a:spAutoFit/>
              </a:bodyPr>
              <a:lstStyle>
                <a:lvl1pPr defTabSz="95885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defTabSz="9588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defTabSz="9588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defTabSz="95885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defTabSz="95885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95885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95885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95885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95885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Tx/>
                  <a:buNone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实现程序</a:t>
                </a:r>
              </a:p>
            </p:txBody>
          </p:sp>
        </p:grpSp>
        <p:sp>
          <p:nvSpPr>
            <p:cNvPr id="20" name="AutoShape 9">
              <a:extLst>
                <a:ext uri="{FF2B5EF4-FFF2-40B4-BE49-F238E27FC236}">
                  <a16:creationId xmlns:a16="http://schemas.microsoft.com/office/drawing/2014/main" id="{65398129-D364-459C-BEEB-9C810078AC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7769" y="4357836"/>
              <a:ext cx="1189038" cy="215900"/>
            </a:xfrm>
            <a:prstGeom prst="rightArrow">
              <a:avLst>
                <a:gd name="adj1" fmla="val 50000"/>
                <a:gd name="adj2" fmla="val 137658"/>
              </a:avLst>
            </a:prstGeom>
            <a:solidFill>
              <a:srgbClr val="00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Oval 4">
              <a:extLst>
                <a:ext uri="{FF2B5EF4-FFF2-40B4-BE49-F238E27FC236}">
                  <a16:creationId xmlns:a16="http://schemas.microsoft.com/office/drawing/2014/main" id="{996C5074-9AFD-42C8-B5B1-AAC21EA29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807" y="3999061"/>
              <a:ext cx="1908175" cy="827088"/>
            </a:xfrm>
            <a:prstGeom prst="ellipse">
              <a:avLst/>
            </a:prstGeom>
            <a:solidFill>
              <a:srgbClr val="00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5791" tIns="47895" rIns="95791" bIns="47895" anchor="ctr"/>
            <a:lstStyle>
              <a:lvl1pPr defTabSz="95885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9588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9588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9588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95885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588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588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588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588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编译器</a:t>
              </a: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AAFE9129-66CC-4D22-8C5C-77350E4706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49669" y="4221088"/>
              <a:ext cx="2520950" cy="2263775"/>
              <a:chOff x="3628" y="2455"/>
              <a:chExt cx="1588" cy="1426"/>
            </a:xfrm>
          </p:grpSpPr>
          <p:sp>
            <p:nvSpPr>
              <p:cNvPr id="26" name="AutoShape 15">
                <a:extLst>
                  <a:ext uri="{FF2B5EF4-FFF2-40B4-BE49-F238E27FC236}">
                    <a16:creationId xmlns:a16="http://schemas.microsoft.com/office/drawing/2014/main" id="{AFDF4447-CEF1-4E50-933F-2ACCC669F8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3044"/>
                <a:ext cx="1403" cy="837"/>
              </a:xfrm>
              <a:prstGeom prst="cloudCallout">
                <a:avLst>
                  <a:gd name="adj1" fmla="val 1074"/>
                  <a:gd name="adj2" fmla="val -85602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5791" tIns="47895" rIns="95791" bIns="47895"/>
              <a:lstStyle>
                <a:lvl1pPr defTabSz="95885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defTabSz="9588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defTabSz="9588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defTabSz="95885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defTabSz="95885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95885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95885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95885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95885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另一种程序设计语言</a:t>
                </a:r>
              </a:p>
            </p:txBody>
          </p:sp>
          <p:sp>
            <p:nvSpPr>
              <p:cNvPr id="27" name="Text Box 11">
                <a:extLst>
                  <a:ext uri="{FF2B5EF4-FFF2-40B4-BE49-F238E27FC236}">
                    <a16:creationId xmlns:a16="http://schemas.microsoft.com/office/drawing/2014/main" id="{68C9D10C-7603-4580-87F0-A530AF51D6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69" y="2455"/>
                <a:ext cx="1247" cy="2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5791" tIns="47895" rIns="95791" bIns="47895">
                <a:spAutoFit/>
              </a:bodyPr>
              <a:lstStyle>
                <a:lvl1pPr defTabSz="95885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defTabSz="9588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defTabSz="9588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defTabSz="95885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defTabSz="95885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95885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95885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95885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95885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目标程序</a:t>
                </a:r>
              </a:p>
            </p:txBody>
          </p:sp>
        </p:grpSp>
        <p:sp>
          <p:nvSpPr>
            <p:cNvPr id="39" name="AutoShape 9">
              <a:extLst>
                <a:ext uri="{FF2B5EF4-FFF2-40B4-BE49-F238E27FC236}">
                  <a16:creationId xmlns:a16="http://schemas.microsoft.com/office/drawing/2014/main" id="{95260F90-3255-419A-9B32-5162D1613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3394" y="4357836"/>
              <a:ext cx="1189038" cy="215900"/>
            </a:xfrm>
            <a:prstGeom prst="rightArrow">
              <a:avLst>
                <a:gd name="adj1" fmla="val 50000"/>
                <a:gd name="adj2" fmla="val 137658"/>
              </a:avLst>
            </a:prstGeom>
            <a:solidFill>
              <a:srgbClr val="00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72033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乘法指令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70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1.3.7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基本运算指令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42858D2-B53B-4BA4-BF02-CBEADA152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8856984" cy="227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多操作数乘法指令</a:t>
            </a:r>
            <a:endParaRPr lang="zh-CN" altLang="en-US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IMUL reg, </a:t>
            </a:r>
            <a:r>
              <a:rPr lang="en-US" altLang="zh-CN" sz="1800" b="0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imm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/reg/mem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有符号双操作数乘法，第一个操作数必须是寄存器，乘法结果放在第一个操作数。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IMUL reg, </a:t>
            </a:r>
            <a:r>
              <a:rPr lang="en-US" altLang="zh-CN" sz="1800" b="0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imm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/reg/mem, </a:t>
            </a:r>
            <a:r>
              <a:rPr lang="en-US" altLang="zh-CN" sz="1800" b="0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imm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有符号三操作数乘法，第一个操作数必须是寄存器，第三个操作数必须是立即数，乘法结果放在第一个操作数。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3D0FF2-1F57-425D-8D2C-E6D1BD4CC1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3419971"/>
            <a:ext cx="8856984" cy="233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双操作数乘法指令优点</a:t>
            </a:r>
            <a:endParaRPr lang="zh-CN" altLang="en-US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不必将一个操作数放到固定寄存器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EAX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，可以使用任何寄存器。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计算结果放到第一个操作数，也不需要固定寄存器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EAX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EDX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第二个操作数可以是立即数、寄存器或内存地址，而单操作数指令必须使用寄存器或内存地址，不能使用立即数乘法。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5996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乘法指令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71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1.3.7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基本运算指令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833B48F-D2BB-457A-A9E9-2A8C49901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882" y="1340768"/>
            <a:ext cx="6890384" cy="450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9508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除法指令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72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1.3.7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基本运算指令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42858D2-B53B-4BA4-BF02-CBEADA152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8856984" cy="144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除法指令</a:t>
            </a:r>
            <a:endParaRPr lang="zh-CN" altLang="en-US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DIV reg/mem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；无符号除法。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IDIV reg/mem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；有符号除法。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3D0FF2-1F57-425D-8D2C-E6D1BD4CC1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2588333"/>
            <a:ext cx="8856984" cy="233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被除数、商和余数使用固定寄存器规则</a:t>
            </a:r>
            <a:endParaRPr lang="en-US" altLang="zh-CN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除法指令操作数为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reg8/mem8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，被除数放入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AX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，商放入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AL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，余数放入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AH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除法指令操作数为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reg16/mem16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，被除数放入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DX:AX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，商放入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AX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，余数放入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DX</a:t>
            </a: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除法指令操作数为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reg32/mem32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，被除数放入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EDX:EAX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，商放入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EAX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，余数放入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EDX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4C157497-D18B-404E-A4F9-6825EF3CA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834" y="4921408"/>
            <a:ext cx="8856984" cy="1916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符号扩展指令</a:t>
            </a:r>
            <a:endParaRPr lang="en-US" altLang="zh-CN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CBW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；将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AL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的符号位扩展到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AH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，调用</a:t>
            </a:r>
            <a:r>
              <a:rPr lang="en-US" altLang="zh-CN" sz="1800" b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IDiv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reg8/mem8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前使用。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CWD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；将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AX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的符号位扩展到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DX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，调用</a:t>
            </a:r>
            <a:r>
              <a:rPr lang="en-US" altLang="zh-CN" sz="1800" b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IDiv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reg16/mem16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前使用。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CDQ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：将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EAX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的符号位扩展到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EDX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，调用</a:t>
            </a:r>
            <a:r>
              <a:rPr lang="en-US" altLang="zh-CN" sz="1800" b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IDiv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reg32/mem32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前使用。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2372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除法指令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73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1.3.7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基本运算指令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9E41E8-D364-4702-8E7D-AD558AD06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523555"/>
            <a:ext cx="7056784" cy="181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120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位操作指令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74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1.3.7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基本运算指令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42858D2-B53B-4BA4-BF02-CBEADA152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8856984" cy="3745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位操作指令</a:t>
            </a: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SHL reg, imm8/CL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；左移，最低位补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，最高位移入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EFLAGS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寄存器的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CF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。第一个操作数是目的操作数，第二个是移位次数。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SHR reg, imm8/CL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；右移，最高位补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，最低位移入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CF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AND reg, </a:t>
            </a:r>
            <a:r>
              <a:rPr lang="en-US" altLang="zh-CN" sz="1800" b="0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imm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/reg/mem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；按位与。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nn-NO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OR reg, imm/reg/mem</a:t>
            </a:r>
            <a:r>
              <a:rPr lang="zh-CN" altLang="nn-NO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；按位或。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nn-NO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NOT reg, imm/reg/mem</a:t>
            </a:r>
            <a:r>
              <a:rPr lang="zh-CN" altLang="nn-NO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；按位取反。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nn-NO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XOR reg, imm/reg/mem</a:t>
            </a:r>
            <a:r>
              <a:rPr lang="zh-CN" altLang="nn-NO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；按位异或。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6370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75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542" y="620688"/>
            <a:ext cx="3960440" cy="6211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编译器的基本概念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语言的分类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程序设计语言分类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编译程序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编译原理与技术的特点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编译程序的生成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高级程序设计语言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高级语言分类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数据类型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目标语言模型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1.3.1 CPU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架构和指令集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寄存器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汇编程序结构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汇编指令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寻址方式及记号约定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2EA4AE6B-5D03-412C-83F6-B50409B45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3934" y="622534"/>
            <a:ext cx="3960440" cy="5861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传送指令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1.3.7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基本运算指令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1.3.8 </a:t>
            </a:r>
            <a:r>
              <a:rPr lang="zh-CN" altLang="en-US" sz="16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转移指令</a:t>
            </a:r>
            <a:endParaRPr lang="en-US" altLang="zh-CN" sz="16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1.3.9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栈操作指令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1.3.10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浮点指令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中间语言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后缀式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图表示法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三地址码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编译器组成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编译器框架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编译前端与后端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数学基础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数理逻辑和记号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集合论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图论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9242D6-E2F0-4232-9A96-ED6FD5768F7F}"/>
              </a:ext>
            </a:extLst>
          </p:cNvPr>
          <p:cNvSpPr txBox="1"/>
          <p:nvPr/>
        </p:nvSpPr>
        <p:spPr>
          <a:xfrm>
            <a:off x="107504" y="35913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 编译器概述</a:t>
            </a:r>
          </a:p>
        </p:txBody>
      </p:sp>
    </p:spTree>
    <p:extLst>
      <p:ext uri="{BB962C8B-B14F-4D97-AF65-F5344CB8AC3E}">
        <p14:creationId xmlns:p14="http://schemas.microsoft.com/office/powerpoint/2010/main" val="2792783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无条件转移指令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76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1.3.8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转移指令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42858D2-B53B-4BA4-BF02-CBEADA152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8856984" cy="2803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无条件转移指令</a:t>
            </a:r>
            <a:endParaRPr lang="zh-CN" altLang="en-US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转移指令都需要一个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目的地址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，一般用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标号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实现，标号后面的第一条语句即跳转的目的地址。 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标号作用与变量名相同，只不过在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代码区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，且后面加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冒号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无条件转移指令为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JMP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标号可以在转移指令之前，也可以在之后。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872239E-EBD8-4922-8B50-C130C0F56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4077072"/>
            <a:ext cx="2664296" cy="229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646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条件转移指令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77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1.3.8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转移指令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42858D2-B53B-4BA4-BF02-CBEADA152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8856984" cy="1391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条件转移指令</a:t>
            </a:r>
            <a:endParaRPr lang="zh-CN" altLang="en-US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先用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CMP destination, source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指令比较两个数：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destination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减去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source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，并不保存结果，只是影响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EFLAGS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寄存器的标志位，转移指令根据标志位决定是否转移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BD9FB7-B85D-48A0-A7F9-BC1D4D0C6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678650"/>
            <a:ext cx="8176407" cy="182545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9CE0E05-C449-4752-AE7E-6AB729498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32" y="4504108"/>
            <a:ext cx="8710033" cy="230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9829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78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542" y="620688"/>
            <a:ext cx="3960440" cy="6211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编译器的基本概念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语言的分类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程序设计语言分类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编译程序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编译原理与技术的特点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编译程序的生成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高级程序设计语言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高级语言分类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数据类型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目标语言模型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1.3.1 CPU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架构和指令集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寄存器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汇编程序结构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汇编指令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寻址方式及记号约定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2EA4AE6B-5D03-412C-83F6-B50409B45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3934" y="622534"/>
            <a:ext cx="3960440" cy="5861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传送指令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1.3.7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基本运算指令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1.3.8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转移指令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1.3.9 </a:t>
            </a:r>
            <a:r>
              <a:rPr lang="zh-CN" altLang="en-US" sz="16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栈操作指令</a:t>
            </a:r>
            <a:endParaRPr lang="en-US" altLang="zh-CN" sz="16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1.3.10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浮点指令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中间语言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后缀式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图表示法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三地址码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编译器组成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编译器框架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编译前端与后端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数学基础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数理逻辑和记号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集合论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图论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9242D6-E2F0-4232-9A96-ED6FD5768F7F}"/>
              </a:ext>
            </a:extLst>
          </p:cNvPr>
          <p:cNvSpPr txBox="1"/>
          <p:nvPr/>
        </p:nvSpPr>
        <p:spPr>
          <a:xfrm>
            <a:off x="107504" y="35913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 编译器概述</a:t>
            </a:r>
          </a:p>
        </p:txBody>
      </p:sp>
    </p:spTree>
    <p:extLst>
      <p:ext uri="{BB962C8B-B14F-4D97-AF65-F5344CB8AC3E}">
        <p14:creationId xmlns:p14="http://schemas.microsoft.com/office/powerpoint/2010/main" val="292644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栈操作指令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79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1.3.9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栈操作指令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FED764-D6EF-4FE3-9343-4C8300B5BC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8856984" cy="4216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栈操作指令</a:t>
            </a: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PUSH imm32/reg/mem;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将立即数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寄存器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内压入栈顶，注意立即数只能是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POP reg/mem;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栈顶元素弹出，送入寄存器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内存。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PUSHAD;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按照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EAX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ECX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EDX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EBX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ESP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EBP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ESI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EDI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的顺序，将所有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位寄存器依次入栈，其中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ESP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是执行该指令之前的值，入栈后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ESP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的值会改变。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POPAD;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按相反顺序出栈</a:t>
            </a:r>
            <a:r>
              <a:rPr lang="zh-CN" altLang="nn-NO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nn-NO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PUSHFD; </a:t>
            </a:r>
            <a:r>
              <a:rPr lang="nn-NO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EFLAGS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状态寄存器入栈</a:t>
            </a:r>
            <a:r>
              <a:rPr lang="zh-CN" altLang="nn-NO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nn-NO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POPFD; </a:t>
            </a:r>
            <a:r>
              <a:rPr lang="nn-NO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EFLAGS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状态寄存器出栈</a:t>
            </a:r>
            <a:r>
              <a:rPr lang="zh-CN" altLang="nn-NO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36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1.1.3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编译程序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1.1.4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编译程序的生成</a:t>
            </a:r>
          </a:p>
        </p:txBody>
      </p:sp>
      <p:sp>
        <p:nvSpPr>
          <p:cNvPr id="37" name="TextBox 8">
            <a:extLst>
              <a:ext uri="{FF2B5EF4-FFF2-40B4-BE49-F238E27FC236}">
                <a16:creationId xmlns:a16="http://schemas.microsoft.com/office/drawing/2014/main" id="{A883820A-84B8-4E3B-A92F-BDC8F45E6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8856984" cy="1917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形图</a:t>
            </a:r>
            <a:endParaRPr lang="zh-CN" altLang="en-US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源语言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Source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目标语言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Target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编译程序实现语言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Implementation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F9E4636-FC31-4CB5-8DBD-69896877F933}"/>
              </a:ext>
            </a:extLst>
          </p:cNvPr>
          <p:cNvGrpSpPr/>
          <p:nvPr/>
        </p:nvGrpSpPr>
        <p:grpSpPr>
          <a:xfrm>
            <a:off x="1763688" y="3212802"/>
            <a:ext cx="5473700" cy="3384550"/>
            <a:chOff x="3346996" y="2676268"/>
            <a:chExt cx="5473700" cy="3384550"/>
          </a:xfrm>
        </p:grpSpPr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07FD98A8-CA0C-455F-A98F-0BAC36AE80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2046" y="4262181"/>
              <a:ext cx="792162" cy="7921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</a:p>
          </p:txBody>
        </p:sp>
        <p:sp>
          <p:nvSpPr>
            <p:cNvPr id="9" name="Rectangle 4">
              <a:extLst>
                <a:ext uri="{FF2B5EF4-FFF2-40B4-BE49-F238E27FC236}">
                  <a16:creationId xmlns:a16="http://schemas.microsoft.com/office/drawing/2014/main" id="{00E541E9-E372-4E29-ACFD-E180E209E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9883" y="3470018"/>
              <a:ext cx="792163" cy="7921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</a:p>
          </p:txBody>
        </p:sp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B8C724A3-5A25-4576-874A-DF5FACDA72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4208" y="3470018"/>
              <a:ext cx="792163" cy="7921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D115496E-EC3D-4610-8046-24CC178F2A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2046" y="3470018"/>
              <a:ext cx="792162" cy="7921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PubOvalCallout">
              <a:extLst>
                <a:ext uri="{FF2B5EF4-FFF2-40B4-BE49-F238E27FC236}">
                  <a16:creationId xmlns:a16="http://schemas.microsoft.com/office/drawing/2014/main" id="{807ED83E-E590-480B-A588-384590CA170C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3346996" y="2676268"/>
              <a:ext cx="1512887" cy="1314450"/>
            </a:xfrm>
            <a:custGeom>
              <a:avLst/>
              <a:gdLst>
                <a:gd name="G0" fmla="+- 0 0 0"/>
                <a:gd name="G1" fmla="+- 21600 0 0"/>
                <a:gd name="T0" fmla="*/ 10800 w 21600"/>
                <a:gd name="T1" fmla="*/ 0 h 21600"/>
                <a:gd name="T2" fmla="*/ 0 w 21600"/>
                <a:gd name="T3" fmla="*/ 8105 h 21600"/>
                <a:gd name="T4" fmla="*/ 21600 w 21600"/>
                <a:gd name="T5" fmla="*/ 21600 h 21600"/>
                <a:gd name="T6" fmla="*/ 10800 w 21600"/>
                <a:gd name="T7" fmla="*/ 16210 h 21600"/>
                <a:gd name="T8" fmla="*/ 21600 w 21600"/>
                <a:gd name="T9" fmla="*/ 8105 h 21600"/>
                <a:gd name="T10" fmla="*/ 17694720 60000 65536"/>
                <a:gd name="T11" fmla="*/ 11796480 60000 65536"/>
                <a:gd name="T12" fmla="*/ 5898240 60000 65536"/>
                <a:gd name="T13" fmla="*/ 5898240 60000 65536"/>
                <a:gd name="T14" fmla="*/ 0 60000 65536"/>
                <a:gd name="T15" fmla="*/ 3163 w 21600"/>
                <a:gd name="T16" fmla="*/ 2374 h 21600"/>
                <a:gd name="T17" fmla="*/ 18437 w 21600"/>
                <a:gd name="T18" fmla="*/ 13836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21600" y="21600"/>
                  </a:moveTo>
                  <a:lnTo>
                    <a:pt x="9590" y="16158"/>
                  </a:lnTo>
                  <a:cubicBezTo>
                    <a:pt x="9991" y="16192"/>
                    <a:pt x="10395" y="16210"/>
                    <a:pt x="10800" y="16210"/>
                  </a:cubicBezTo>
                  <a:cubicBezTo>
                    <a:pt x="16764" y="16210"/>
                    <a:pt x="21600" y="12581"/>
                    <a:pt x="21600" y="8105"/>
                  </a:cubicBezTo>
                  <a:cubicBezTo>
                    <a:pt x="21600" y="3628"/>
                    <a:pt x="16764" y="0"/>
                    <a:pt x="10800" y="0"/>
                  </a:cubicBezTo>
                  <a:cubicBezTo>
                    <a:pt x="4835" y="0"/>
                    <a:pt x="0" y="3628"/>
                    <a:pt x="0" y="8105"/>
                  </a:cubicBezTo>
                  <a:cubicBezTo>
                    <a:pt x="-1" y="10568"/>
                    <a:pt x="1493" y="12898"/>
                    <a:pt x="4057" y="14436"/>
                  </a:cubicBezTo>
                  <a:close/>
                </a:path>
              </a:pathLst>
            </a:custGeom>
            <a:solidFill>
              <a:srgbClr val="CCC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zh-CN" altLang="en-US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源语言</a:t>
              </a:r>
            </a:p>
          </p:txBody>
        </p:sp>
        <p:sp>
          <p:nvSpPr>
            <p:cNvPr id="14" name="PubOvalCallout">
              <a:extLst>
                <a:ext uri="{FF2B5EF4-FFF2-40B4-BE49-F238E27FC236}">
                  <a16:creationId xmlns:a16="http://schemas.microsoft.com/office/drawing/2014/main" id="{1646AA67-F232-4CA3-9F27-58D77BFCAA8B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7236371" y="2749293"/>
              <a:ext cx="1584325" cy="1168400"/>
            </a:xfrm>
            <a:custGeom>
              <a:avLst/>
              <a:gdLst>
                <a:gd name="G0" fmla="+- 0 0 0"/>
                <a:gd name="G1" fmla="+- 0 0 0"/>
                <a:gd name="T0" fmla="*/ 10800 w 21600"/>
                <a:gd name="T1" fmla="*/ 0 h 21600"/>
                <a:gd name="T2" fmla="*/ 0 w 21600"/>
                <a:gd name="T3" fmla="*/ 8105 h 21600"/>
                <a:gd name="T4" fmla="*/ 0 w 21600"/>
                <a:gd name="T5" fmla="*/ 21600 h 21600"/>
                <a:gd name="T6" fmla="*/ 10800 w 21600"/>
                <a:gd name="T7" fmla="*/ 16210 h 21600"/>
                <a:gd name="T8" fmla="*/ 21600 w 21600"/>
                <a:gd name="T9" fmla="*/ 8105 h 21600"/>
                <a:gd name="T10" fmla="*/ 17694720 60000 65536"/>
                <a:gd name="T11" fmla="*/ 11796480 60000 65536"/>
                <a:gd name="T12" fmla="*/ 5898240 60000 65536"/>
                <a:gd name="T13" fmla="*/ 5898240 60000 65536"/>
                <a:gd name="T14" fmla="*/ 0 60000 65536"/>
                <a:gd name="T15" fmla="*/ 3163 w 21600"/>
                <a:gd name="T16" fmla="*/ 2374 h 21600"/>
                <a:gd name="T17" fmla="*/ 18437 w 21600"/>
                <a:gd name="T18" fmla="*/ 13836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0" y="21600"/>
                  </a:moveTo>
                  <a:lnTo>
                    <a:pt x="9590" y="16158"/>
                  </a:lnTo>
                  <a:cubicBezTo>
                    <a:pt x="9991" y="16192"/>
                    <a:pt x="10395" y="16210"/>
                    <a:pt x="10800" y="16210"/>
                  </a:cubicBezTo>
                  <a:cubicBezTo>
                    <a:pt x="16764" y="16210"/>
                    <a:pt x="21600" y="12581"/>
                    <a:pt x="21600" y="8105"/>
                  </a:cubicBezTo>
                  <a:cubicBezTo>
                    <a:pt x="21600" y="3628"/>
                    <a:pt x="16764" y="0"/>
                    <a:pt x="10800" y="0"/>
                  </a:cubicBezTo>
                  <a:cubicBezTo>
                    <a:pt x="4835" y="0"/>
                    <a:pt x="0" y="3628"/>
                    <a:pt x="0" y="8105"/>
                  </a:cubicBezTo>
                  <a:cubicBezTo>
                    <a:pt x="-1" y="10568"/>
                    <a:pt x="1493" y="12898"/>
                    <a:pt x="4057" y="14436"/>
                  </a:cubicBezTo>
                  <a:close/>
                </a:path>
              </a:pathLst>
            </a:custGeom>
            <a:solidFill>
              <a:srgbClr val="CCC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zh-CN" altLang="en-US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目标语言</a:t>
              </a:r>
            </a:p>
          </p:txBody>
        </p:sp>
        <p:sp>
          <p:nvSpPr>
            <p:cNvPr id="15" name="PubOvalCallout">
              <a:extLst>
                <a:ext uri="{FF2B5EF4-FFF2-40B4-BE49-F238E27FC236}">
                  <a16:creationId xmlns:a16="http://schemas.microsoft.com/office/drawing/2014/main" id="{62D39718-C7F7-4217-90BB-70600252818C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 rot="10800000">
              <a:off x="4283621" y="5054343"/>
              <a:ext cx="3313112" cy="1006475"/>
            </a:xfrm>
            <a:custGeom>
              <a:avLst/>
              <a:gdLst>
                <a:gd name="G0" fmla="+- 0 0 0"/>
                <a:gd name="G1" fmla="+- 10766 0 0"/>
                <a:gd name="T0" fmla="*/ 10800 w 21600"/>
                <a:gd name="T1" fmla="*/ 0 h 21600"/>
                <a:gd name="T2" fmla="*/ 0 w 21600"/>
                <a:gd name="T3" fmla="*/ 8105 h 21600"/>
                <a:gd name="T4" fmla="*/ 10766 w 21600"/>
                <a:gd name="T5" fmla="*/ 21600 h 21600"/>
                <a:gd name="T6" fmla="*/ 10800 w 21600"/>
                <a:gd name="T7" fmla="*/ 16210 h 21600"/>
                <a:gd name="T8" fmla="*/ 21600 w 21600"/>
                <a:gd name="T9" fmla="*/ 8105 h 21600"/>
                <a:gd name="T10" fmla="*/ 17694720 60000 65536"/>
                <a:gd name="T11" fmla="*/ 11796480 60000 65536"/>
                <a:gd name="T12" fmla="*/ 5898240 60000 65536"/>
                <a:gd name="T13" fmla="*/ 5898240 60000 65536"/>
                <a:gd name="T14" fmla="*/ 0 60000 65536"/>
                <a:gd name="T15" fmla="*/ 3163 w 21600"/>
                <a:gd name="T16" fmla="*/ 2374 h 21600"/>
                <a:gd name="T17" fmla="*/ 18437 w 21600"/>
                <a:gd name="T18" fmla="*/ 13836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10766" y="21600"/>
                  </a:moveTo>
                  <a:lnTo>
                    <a:pt x="9590" y="16158"/>
                  </a:lnTo>
                  <a:cubicBezTo>
                    <a:pt x="9991" y="16192"/>
                    <a:pt x="10395" y="16210"/>
                    <a:pt x="10800" y="16210"/>
                  </a:cubicBezTo>
                  <a:cubicBezTo>
                    <a:pt x="16764" y="16210"/>
                    <a:pt x="21600" y="12581"/>
                    <a:pt x="21600" y="8105"/>
                  </a:cubicBezTo>
                  <a:cubicBezTo>
                    <a:pt x="21600" y="3628"/>
                    <a:pt x="16764" y="0"/>
                    <a:pt x="10800" y="0"/>
                  </a:cubicBezTo>
                  <a:cubicBezTo>
                    <a:pt x="4835" y="0"/>
                    <a:pt x="0" y="3628"/>
                    <a:pt x="0" y="8105"/>
                  </a:cubicBezTo>
                  <a:cubicBezTo>
                    <a:pt x="-1" y="10568"/>
                    <a:pt x="1493" y="12898"/>
                    <a:pt x="4057" y="14436"/>
                  </a:cubicBezTo>
                  <a:close/>
                </a:path>
              </a:pathLst>
            </a:custGeom>
            <a:solidFill>
              <a:srgbClr val="CCC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rot="10800000" anchor="ctr" anchorCtr="0"/>
            <a:lstStyle/>
            <a:p>
              <a:pPr algn="ctr">
                <a:defRPr/>
              </a:pPr>
              <a:r>
                <a:rPr lang="zh-CN" altLang="en-US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编译程序的实现语言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31377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栈操作指令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80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1.3.9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栈操作指令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F27A8D-9341-462D-9C9D-2EE3EEE9F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0" y="1844824"/>
            <a:ext cx="8931352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5012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81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542" y="620688"/>
            <a:ext cx="3960440" cy="6211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编译器的基本概念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语言的分类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程序设计语言分类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编译程序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编译原理与技术的特点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编译程序的生成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高级程序设计语言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高级语言分类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数据类型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目标语言模型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1.3.1 CPU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架构和指令集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寄存器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汇编程序结构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汇编指令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寻址方式及记号约定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2EA4AE6B-5D03-412C-83F6-B50409B45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3934" y="622534"/>
            <a:ext cx="3960440" cy="5861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传送指令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1.3.7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基本运算指令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1.3.8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转移指令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1.3.9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栈操作指令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1.3.10 </a:t>
            </a:r>
            <a:r>
              <a:rPr lang="zh-CN" altLang="en-US" sz="16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浮点指令</a:t>
            </a:r>
            <a:endParaRPr lang="en-US" altLang="zh-CN" sz="16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中间语言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后缀式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图表示法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三地址码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编译器组成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编译器框架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编译前端与后端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数学基础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数理逻辑和记号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集合论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图论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9242D6-E2F0-4232-9A96-ED6FD5768F7F}"/>
              </a:ext>
            </a:extLst>
          </p:cNvPr>
          <p:cNvSpPr txBox="1"/>
          <p:nvPr/>
        </p:nvSpPr>
        <p:spPr>
          <a:xfrm>
            <a:off x="107504" y="35913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 编译器概述</a:t>
            </a:r>
          </a:p>
        </p:txBody>
      </p:sp>
    </p:spTree>
    <p:extLst>
      <p:ext uri="{BB962C8B-B14F-4D97-AF65-F5344CB8AC3E}">
        <p14:creationId xmlns:p14="http://schemas.microsoft.com/office/powerpoint/2010/main" val="4200006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初始化指令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82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1.3.10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浮点指令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42858D2-B53B-4BA4-BF02-CBEADA152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8856984" cy="237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在进行浮点计算前，先调用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FINT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指令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初始化，其作用是将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FPU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控制字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设置为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037FH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，具体来说：</a:t>
            </a:r>
            <a:endParaRPr lang="zh-CN" altLang="en-US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屏蔽了所有浮点异常；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舍入模式设置为最近偶数；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计算精度设置为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64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9489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浮点数存取指令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83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1.3.10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浮点指令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42858D2-B53B-4BA4-BF02-CBEADA152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8856984" cy="4050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浮点数存取指令</a:t>
            </a:r>
            <a:endParaRPr lang="zh-CN" altLang="en-US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FLD m32fp/m64fp/m80fp/ST(</a:t>
            </a:r>
            <a:r>
              <a:rPr lang="en-US" altLang="zh-CN" sz="1800" b="0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；将浮点操作数复制到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FPU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堆栈栈顶，操作数可以是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real4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real8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real10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内存操作数或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FPU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寄存器。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FILD mem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；将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16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32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64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位有符号整数源操作数转换为双精度浮点数，并加载到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ST(0)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FST m32fp/m64fp/m80fp/ST(</a:t>
            </a:r>
            <a:r>
              <a:rPr lang="en-US" altLang="zh-CN" sz="1800" b="0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；将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ST(0)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保存到操作数指向的内存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堆栈寄存器，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ST(0)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不弹出堆栈。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FSTP m32fp/m64fp/m80fp/ST(</a:t>
            </a:r>
            <a:r>
              <a:rPr lang="en-US" altLang="zh-CN" sz="1800" b="0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；将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ST(0)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保存到操作数指向的内存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堆栈寄存器，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ST(0)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弹出堆栈。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1844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浮点数存取指令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84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1.3.10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浮点指令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42858D2-B53B-4BA4-BF02-CBEADA152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8856984" cy="3163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浮点数存取指令</a:t>
            </a:r>
            <a:endParaRPr lang="zh-CN" altLang="en-US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FIST mem16/mem32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：将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ST(0)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转换为有符号整数，并把结果保存到目的操作数，保存的值可以是字或双字。默认向上舍入，由控制字的第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10~11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位控制。如果要改变舍入模式，可以用下面的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FSTCW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指令把控制字取到内存，然后修改相应控制位后再用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FLDCW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加载回去。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FLDCW mem16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：从内存加载控制字。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FSTCW mem16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：保存控制字到内存。	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F0B142-C8A4-4A46-AB59-FB21C332E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4403374"/>
            <a:ext cx="8784976" cy="233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2893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浮点数存取指令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85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1.3.10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浮点指令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042858D2-B53B-4BA4-BF02-CBEADA1522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142296"/>
                <a:ext cx="8856984" cy="39951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一些特殊常数加载</a:t>
                </a:r>
                <a:endParaRPr lang="zh-CN" altLang="en-US" sz="18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FLDZ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：将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0.0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压入栈顶。</a:t>
                </a:r>
                <a:endParaRPr lang="en-US" altLang="zh-CN" sz="1800" b="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FLD1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：将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1.0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压入栈顶。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FLDL2T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log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10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压入栈顶。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FLDL2E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log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ln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压入栈顶。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FLDPI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：将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π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压入栈顶。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FLDLG2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：将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lg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压入栈顶。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FLDLN2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：将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n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压入栈顶。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042858D2-B53B-4BA4-BF02-CBEADA152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142296"/>
                <a:ext cx="8856984" cy="3995196"/>
              </a:xfrm>
              <a:prstGeom prst="rect">
                <a:avLst/>
              </a:prstGeom>
              <a:blipFill>
                <a:blip r:embed="rId3"/>
                <a:stretch>
                  <a:fillRect l="-619" b="-137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65805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浮点数计算指令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86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1.3.10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浮点指令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42858D2-B53B-4BA4-BF02-CBEADA152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8856984" cy="1917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浮点数计算指令的操作高度一致</a:t>
            </a:r>
            <a:endParaRPr lang="zh-CN" altLang="en-US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FADD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FSUB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FMUL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FDIV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，统一使用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op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表示。 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FADDP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FSUBP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FMULP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FDIVP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统一用</a:t>
            </a:r>
            <a:r>
              <a:rPr lang="en-US" altLang="zh-CN" sz="1800" b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opp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FIADD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FISUB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FIMUL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FIDIV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统一用</a:t>
            </a:r>
            <a:r>
              <a:rPr lang="en-US" altLang="zh-CN" sz="1800" b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fiop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6018D0-36F4-407B-B99B-76C430D91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3059872"/>
            <a:ext cx="8856984" cy="3745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浮点数计算指令</a:t>
            </a:r>
            <a:endParaRPr lang="zh-CN" altLang="en-US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op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没有操作数，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ST(1) op ST(0)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的结果放入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ST(1)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，然后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ST(0)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出栈。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nl-NL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op m32fp/m64fp</a:t>
            </a:r>
            <a:r>
              <a:rPr lang="nl-NL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 ST(0) op m32fp/m64fp</a:t>
            </a:r>
            <a:r>
              <a:rPr lang="zh-CN" altLang="nl-NL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，存入</a:t>
            </a:r>
            <a:r>
              <a:rPr lang="nl-NL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ST(0)</a:t>
            </a:r>
            <a:r>
              <a:rPr lang="zh-CN" altLang="nl-NL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op ST(0), ST(</a:t>
            </a:r>
            <a:r>
              <a:rPr lang="en-US" altLang="zh-CN" sz="1800" b="0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 ST(0) op ST(</a:t>
            </a:r>
            <a:r>
              <a:rPr lang="en-US" altLang="zh-CN" sz="1800" b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，存入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ST(0)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op ST(</a:t>
            </a:r>
            <a:r>
              <a:rPr lang="en-US" altLang="zh-CN" sz="1800" b="0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), ST(0)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 ST(</a:t>
            </a:r>
            <a:r>
              <a:rPr lang="en-US" altLang="zh-CN" sz="1800" b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op ST(0)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，存入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ST(</a:t>
            </a:r>
            <a:r>
              <a:rPr lang="en-US" altLang="zh-CN" sz="1800" b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opp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ST(</a:t>
            </a:r>
            <a:r>
              <a:rPr lang="en-US" altLang="zh-CN" sz="1800" b="0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), ST(0)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 ST(</a:t>
            </a:r>
            <a:r>
              <a:rPr lang="en-US" altLang="zh-CN" sz="1800" b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op ST(0)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，存入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ST(</a:t>
            </a:r>
            <a:r>
              <a:rPr lang="en-US" altLang="zh-CN" sz="1800" b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，且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ST(0)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出栈。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fiop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m16int/m32int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将源操作数转换为扩展双精度浮点数，再从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ST(0)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</a:t>
            </a:r>
            <a:r>
              <a:rPr lang="en-US" altLang="zh-CN" sz="1800" b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fiop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该数，存入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ST(0)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7594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浮点数计算指令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87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1.3.10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浮点指令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42858D2-B53B-4BA4-BF02-CBEADA152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8856984" cy="1446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取反和绝对值</a:t>
            </a:r>
            <a:endParaRPr lang="zh-CN" altLang="en-US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FCHS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 ST(0)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取反。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FABS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 ST(0)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取绝对值。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4625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比较与转移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88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1.3.10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浮点指令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42858D2-B53B-4BA4-BF02-CBEADA152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8856984" cy="3801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比较与跳转</a:t>
            </a:r>
            <a:endParaRPr lang="zh-CN" altLang="en-US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FCOM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比较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ST(0)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ST(1)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FCOM m32fp/m64fp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比较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ST(0)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m32fp/m64fp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FCOM ST(</a:t>
            </a:r>
            <a:r>
              <a:rPr lang="en-US" altLang="zh-CN" sz="1800" b="0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比较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ST(0)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ST(</a:t>
            </a:r>
            <a:r>
              <a:rPr lang="en-US" altLang="zh-CN" sz="1800" b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FCOMP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指令操作数类型与执行的操作与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FCOM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指令相同，但要将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ST(0)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弹出堆栈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FCOMPP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指令操作数类型与执行的操作与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FCOM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指令相同，但有两次出栈操作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FNSTSW AX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指令把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FPU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状态字送入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AX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，操作数只能是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AX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，不能是其他寄存器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SAHF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指令把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AH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复制到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EFLAGS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寄存器。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30096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比较与转移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89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1.3.10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浮点指令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4CDCFFD-11CC-4673-BDE0-38FB7D20F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28" y="1556792"/>
            <a:ext cx="8767343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36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1.1.4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编译原理与技术的特点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3078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1.1.4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编译原理与技术的特点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8EB61B56-387F-48EF-A31D-7449865EB8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508" y="1142296"/>
            <a:ext cx="8856984" cy="2850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编译原理与技术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研究将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高级程序设计语言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转化为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可执行代码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的原理和实现技术，是计算机专业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最难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的科目之一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17550" indent="-358775" algn="just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编译原理使用数学工具研究语言问题；</a:t>
            </a:r>
            <a:endParaRPr lang="en-US" altLang="zh-CN" sz="1800" b="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17550" indent="-358775" algn="just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编译原理是一门算法密集型课程；</a:t>
            </a:r>
            <a:endParaRPr lang="en-US" altLang="zh-CN" sz="1800" b="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17550" indent="-358775" algn="just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与操作系统一样，编译器是连接硬件与软件的桥梁；</a:t>
            </a:r>
            <a:endParaRPr lang="en-US" altLang="zh-CN" sz="1800" b="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17550" indent="-358775" algn="just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不同于操作系统，编译器使用生成的代码操作硬件资源。</a:t>
            </a:r>
          </a:p>
        </p:txBody>
      </p:sp>
    </p:spTree>
    <p:extLst>
      <p:ext uri="{BB962C8B-B14F-4D97-AF65-F5344CB8AC3E}">
        <p14:creationId xmlns:p14="http://schemas.microsoft.com/office/powerpoint/2010/main" val="414015041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90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542" y="620688"/>
            <a:ext cx="3960440" cy="6211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编译器的基本概念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语言的分类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程序设计语言分类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编译程序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编译原理与技术的特点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编译程序的生成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高级程序设计语言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高级语言分类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数据类型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目标语言模型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1.3.1 CPU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架构和指令集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寄存器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汇编程序结构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汇编指令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寻址方式及记号约定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2EA4AE6B-5D03-412C-83F6-B50409B45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3934" y="622534"/>
            <a:ext cx="3960440" cy="5861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传送指令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1.3.7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基本运算指令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1.3.8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转移指令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1.3.9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栈操作指令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1.3.10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浮点指令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 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中间语言</a:t>
            </a:r>
            <a:endParaRPr lang="en-US" altLang="zh-CN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后缀式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图表示法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三地址码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编译器组成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编译器框架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编译前端与后端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数学基础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数理逻辑和记号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集合论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图论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9242D6-E2F0-4232-9A96-ED6FD5768F7F}"/>
              </a:ext>
            </a:extLst>
          </p:cNvPr>
          <p:cNvSpPr txBox="1"/>
          <p:nvPr/>
        </p:nvSpPr>
        <p:spPr>
          <a:xfrm>
            <a:off x="107504" y="35913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 编译器概述</a:t>
            </a:r>
          </a:p>
        </p:txBody>
      </p:sp>
    </p:spTree>
    <p:extLst>
      <p:ext uri="{BB962C8B-B14F-4D97-AF65-F5344CB8AC3E}">
        <p14:creationId xmlns:p14="http://schemas.microsoft.com/office/powerpoint/2010/main" val="100807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中间语言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91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中间语言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A83E2-9577-4E64-B44A-A68738E82C9B}"/>
              </a:ext>
            </a:extLst>
          </p:cNvPr>
          <p:cNvSpPr txBox="1"/>
          <p:nvPr/>
        </p:nvSpPr>
        <p:spPr>
          <a:xfrm>
            <a:off x="1187624" y="4258083"/>
            <a:ext cx="461665" cy="122245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 间 语 言</a:t>
            </a:r>
          </a:p>
        </p:txBody>
      </p:sp>
      <p:sp>
        <p:nvSpPr>
          <p:cNvPr id="6" name="左大括号 5">
            <a:extLst>
              <a:ext uri="{FF2B5EF4-FFF2-40B4-BE49-F238E27FC236}">
                <a16:creationId xmlns:a16="http://schemas.microsoft.com/office/drawing/2014/main" id="{2A2D58A4-7B5A-4DC4-9855-B7884A38881D}"/>
              </a:ext>
            </a:extLst>
          </p:cNvPr>
          <p:cNvSpPr/>
          <p:nvPr/>
        </p:nvSpPr>
        <p:spPr>
          <a:xfrm>
            <a:off x="1649289" y="3717181"/>
            <a:ext cx="288032" cy="2304256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7A2106E-51EB-4820-84C0-9BBE2510E9CC}"/>
              </a:ext>
            </a:extLst>
          </p:cNvPr>
          <p:cNvSpPr txBox="1"/>
          <p:nvPr/>
        </p:nvSpPr>
        <p:spPr>
          <a:xfrm>
            <a:off x="2051720" y="353251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后缀式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D153680-270F-4AE4-9451-CC4ABA02E57D}"/>
              </a:ext>
            </a:extLst>
          </p:cNvPr>
          <p:cNvSpPr txBox="1"/>
          <p:nvPr/>
        </p:nvSpPr>
        <p:spPr>
          <a:xfrm>
            <a:off x="2051720" y="464647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三元地址码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898AC1B-1C28-422F-BA96-077F2E6AF8CA}"/>
              </a:ext>
            </a:extLst>
          </p:cNvPr>
          <p:cNvSpPr txBox="1"/>
          <p:nvPr/>
        </p:nvSpPr>
        <p:spPr>
          <a:xfrm>
            <a:off x="2051720" y="583321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图表示法</a:t>
            </a:r>
          </a:p>
        </p:txBody>
      </p:sp>
      <p:sp>
        <p:nvSpPr>
          <p:cNvPr id="20" name="左大括号 19">
            <a:extLst>
              <a:ext uri="{FF2B5EF4-FFF2-40B4-BE49-F238E27FC236}">
                <a16:creationId xmlns:a16="http://schemas.microsoft.com/office/drawing/2014/main" id="{66D3410C-7708-4330-9892-2604859931B2}"/>
              </a:ext>
            </a:extLst>
          </p:cNvPr>
          <p:cNvSpPr/>
          <p:nvPr/>
        </p:nvSpPr>
        <p:spPr>
          <a:xfrm>
            <a:off x="3402037" y="4346723"/>
            <a:ext cx="318192" cy="1039053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BDE1ACC-5B1F-45B9-95BE-95DC129F4DC8}"/>
              </a:ext>
            </a:extLst>
          </p:cNvPr>
          <p:cNvSpPr txBox="1"/>
          <p:nvPr/>
        </p:nvSpPr>
        <p:spPr>
          <a:xfrm>
            <a:off x="3690069" y="424415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三元式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BB489F4-C3A5-406F-932F-2429A210388C}"/>
              </a:ext>
            </a:extLst>
          </p:cNvPr>
          <p:cNvSpPr txBox="1"/>
          <p:nvPr/>
        </p:nvSpPr>
        <p:spPr>
          <a:xfrm>
            <a:off x="3690069" y="467462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四元式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CC20442-99B1-429C-8146-EF582213B091}"/>
              </a:ext>
            </a:extLst>
          </p:cNvPr>
          <p:cNvSpPr txBox="1"/>
          <p:nvPr/>
        </p:nvSpPr>
        <p:spPr>
          <a:xfrm>
            <a:off x="3690069" y="510508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间接三元式</a:t>
            </a:r>
          </a:p>
        </p:txBody>
      </p:sp>
      <p:sp>
        <p:nvSpPr>
          <p:cNvPr id="24" name="左大括号 23">
            <a:extLst>
              <a:ext uri="{FF2B5EF4-FFF2-40B4-BE49-F238E27FC236}">
                <a16:creationId xmlns:a16="http://schemas.microsoft.com/office/drawing/2014/main" id="{918E0187-C752-4B91-B882-F1E47FECAE91}"/>
              </a:ext>
            </a:extLst>
          </p:cNvPr>
          <p:cNvSpPr/>
          <p:nvPr/>
        </p:nvSpPr>
        <p:spPr>
          <a:xfrm>
            <a:off x="3402037" y="5629943"/>
            <a:ext cx="288032" cy="773985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B8CC96B-3E6E-4ABD-A29F-FC61ACB5BC4E}"/>
              </a:ext>
            </a:extLst>
          </p:cNvPr>
          <p:cNvSpPr txBox="1"/>
          <p:nvPr/>
        </p:nvSpPr>
        <p:spPr>
          <a:xfrm>
            <a:off x="3690069" y="5542513"/>
            <a:ext cx="917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B78AE17-03F4-4AD2-8F29-2AF25FA19328}"/>
              </a:ext>
            </a:extLst>
          </p:cNvPr>
          <p:cNvSpPr txBox="1"/>
          <p:nvPr/>
        </p:nvSpPr>
        <p:spPr>
          <a:xfrm>
            <a:off x="3690069" y="615601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抽象语法树</a:t>
            </a: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E13BB5E2-13B7-4B39-A739-72FB1B5712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8856984" cy="2286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中间语言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与具体机器特性无关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，是源语言到目标语言的一个过渡</a:t>
            </a: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源语言生成中间语言后，生成不同目标机器语言时，只需修改中间代码到目标代码的映射部分，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算法结构更清晰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可对中间语言进行与机器无关的优化，有利于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提高目标代码的质量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考虑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种高级语言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种目标机器语言的编译，可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极大降低编译器开发工作量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2062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92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542" y="620688"/>
            <a:ext cx="3960440" cy="6211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编译器的基本概念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语言的分类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程序设计语言分类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编译程序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编译原理与技术的特点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编译程序的生成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高级程序设计语言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高级语言分类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数据类型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目标语言模型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1.3.1 CPU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架构和指令集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寄存器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汇编程序结构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汇编指令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寻址方式及记号约定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2EA4AE6B-5D03-412C-83F6-B50409B45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3934" y="622534"/>
            <a:ext cx="3960440" cy="5861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传送指令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1.3.7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基本运算指令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1.3.8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转移指令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1.3.9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栈操作指令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1.3.10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浮点指令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中间语言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1.4.1 </a:t>
            </a:r>
            <a:r>
              <a:rPr lang="zh-CN" altLang="en-US" sz="16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后缀式</a:t>
            </a:r>
            <a:endParaRPr lang="en-US" altLang="zh-CN" sz="16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图表示法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三地址码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编译器组成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编译器框架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编译前端与后端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数学基础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数理逻辑和记号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集合论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图论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9242D6-E2F0-4232-9A96-ED6FD5768F7F}"/>
              </a:ext>
            </a:extLst>
          </p:cNvPr>
          <p:cNvSpPr txBox="1"/>
          <p:nvPr/>
        </p:nvSpPr>
        <p:spPr>
          <a:xfrm>
            <a:off x="107504" y="35913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 编译器概述</a:t>
            </a:r>
          </a:p>
        </p:txBody>
      </p:sp>
    </p:spTree>
    <p:extLst>
      <p:ext uri="{BB962C8B-B14F-4D97-AF65-F5344CB8AC3E}">
        <p14:creationId xmlns:p14="http://schemas.microsoft.com/office/powerpoint/2010/main" val="303130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1.4.1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后缀式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93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后缀式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95CDE4C1-5E0A-47B2-907C-DF8E26E722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142296"/>
                <a:ext cx="8856984" cy="1908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后缀式表示法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是波兰逻辑学家卢卡西维奇（</a:t>
                </a: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Lukasiewicz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）发明的一种表达式的表示方法，因此又称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逆波兰表示法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这种表示法是：把</a:t>
                </a:r>
                <a:r>
                  <a:rPr lang="zh-CN" altLang="en-US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运算量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写在前面，把</a:t>
                </a:r>
                <a:r>
                  <a:rPr lang="zh-CN" altLang="en-US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算符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写在后面。</a:t>
                </a: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写成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𝑎𝑏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+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1800" b="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写成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𝑎𝑏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∗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95CDE4C1-5E0A-47B2-907C-DF8E26E72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142296"/>
                <a:ext cx="8856984" cy="1908086"/>
              </a:xfrm>
              <a:prstGeom prst="rect">
                <a:avLst/>
              </a:prstGeom>
              <a:blipFill>
                <a:blip r:embed="rId3"/>
                <a:stretch>
                  <a:fillRect l="-619" b="-41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0173190D-2A61-4360-8FE9-CEFFF84096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3050382"/>
                <a:ext cx="8856984" cy="27578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用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表示中缀形式，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&gt;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表示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的后缀形式，一个表达式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的后缀形式</a:t>
                </a:r>
                <a:r>
                  <a:rPr lang="zh-CN" altLang="en-US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定义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如下</a:t>
                </a: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是一个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变量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或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常量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&gt; 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r>
                      <a:rPr lang="zh-CN" alt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是单目运算符，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&lt;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&gt; =&lt;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r>
                      <a:rPr lang="zh-CN" altLang="en-US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是双目运算符，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𝜃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&gt; =&lt;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&gt; =&lt;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&gt; 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0173190D-2A61-4360-8FE9-CEFFF8409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3050382"/>
                <a:ext cx="8856984" cy="2757806"/>
              </a:xfrm>
              <a:prstGeom prst="rect">
                <a:avLst/>
              </a:prstGeom>
              <a:blipFill>
                <a:blip r:embed="rId4"/>
                <a:stretch>
                  <a:fillRect l="-413" b="-309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983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1.4.1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后缀式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94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后缀式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95CDE4C1-5E0A-47B2-907C-DF8E26E722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142296"/>
                <a:ext cx="8856984" cy="29164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与中缀及前缀表示相比：</a:t>
                </a:r>
                <a:endParaRPr lang="zh-CN" altLang="en-US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运算符个数不变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运算量的次序和个数不变。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后缀式优点：</a:t>
                </a:r>
                <a:endParaRPr lang="zh-CN" altLang="en-US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无括号，形式简洁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运算符的顺序与运算次序完全相同。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95CDE4C1-5E0A-47B2-907C-DF8E26E72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142296"/>
                <a:ext cx="8856984" cy="2916439"/>
              </a:xfrm>
              <a:prstGeom prst="rect">
                <a:avLst/>
              </a:prstGeom>
              <a:blipFill>
                <a:blip r:embed="rId3"/>
                <a:stretch>
                  <a:fillRect l="-619" b="-229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19021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1.4.1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后缀式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95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后缀式</a:t>
            </a:r>
          </a:p>
        </p:txBody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id="{95CDE4C1-5E0A-47B2-907C-DF8E26E72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3398791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1.1】</a:t>
            </a:r>
            <a:endParaRPr lang="zh-CN" altLang="en-US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8">
                <a:extLst>
                  <a:ext uri="{FF2B5EF4-FFF2-40B4-BE49-F238E27FC236}">
                    <a16:creationId xmlns:a16="http://schemas.microsoft.com/office/drawing/2014/main" id="{E929A872-56DF-40D7-98B1-4B5A86C8F3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5536" y="1641728"/>
                <a:ext cx="3319438" cy="507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&gt;</m:t>
                      </m:r>
                    </m:oMath>
                  </m:oMathPara>
                </a14:m>
                <a:endParaRPr lang="zh-CN" altLang="en-US" sz="1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TextBox 8">
                <a:extLst>
                  <a:ext uri="{FF2B5EF4-FFF2-40B4-BE49-F238E27FC236}">
                    <a16:creationId xmlns:a16="http://schemas.microsoft.com/office/drawing/2014/main" id="{E929A872-56DF-40D7-98B1-4B5A86C8F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6" y="1641728"/>
                <a:ext cx="3319438" cy="5079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C25A2B7C-BDF4-4C10-BECF-27EC3426A7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097" y="2149688"/>
                <a:ext cx="3398791" cy="507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 &lt;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&gt;&lt;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&gt;+</m:t>
                      </m:r>
                    </m:oMath>
                  </m:oMathPara>
                </a14:m>
                <a:endParaRPr lang="zh-CN" altLang="en-US" sz="1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C25A2B7C-BDF4-4C10-BECF-27EC3426A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5097" y="2149688"/>
                <a:ext cx="3398791" cy="5079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EC766237-2C43-49A0-B53D-34CBF8305D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097" y="2657648"/>
                <a:ext cx="3398791" cy="507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 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𝑎𝑏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𝑐𝑑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∗+</m:t>
                      </m:r>
                    </m:oMath>
                  </m:oMathPara>
                </a14:m>
                <a:endParaRPr lang="zh-CN" altLang="en-US" sz="1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EC766237-2C43-49A0-B53D-34CBF8305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5097" y="2657648"/>
                <a:ext cx="3398791" cy="5079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8">
            <a:extLst>
              <a:ext uri="{FF2B5EF4-FFF2-40B4-BE49-F238E27FC236}">
                <a16:creationId xmlns:a16="http://schemas.microsoft.com/office/drawing/2014/main" id="{9BC19573-D2F4-482C-B774-7B435A90CA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3165608"/>
            <a:ext cx="3398791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1.2】</a:t>
            </a:r>
            <a:endParaRPr lang="zh-CN" altLang="en-US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FCACC4BA-5F01-4114-9153-1DDDF5B9D1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2956" y="3665040"/>
                <a:ext cx="3573965" cy="507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&lt;</m:t>
                      </m:r>
                      <m:d>
                        <m:dPr>
                          <m:ctrlP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∗(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𝑒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)&gt;</m:t>
                      </m:r>
                    </m:oMath>
                  </m:oMathPara>
                </a14:m>
                <a:endParaRPr lang="zh-CN" altLang="en-US" sz="1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FCACC4BA-5F01-4114-9153-1DDDF5B9D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2956" y="3665040"/>
                <a:ext cx="3573965" cy="5079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E231E396-C8BF-4B4F-9061-BD610E2164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2517" y="4173000"/>
                <a:ext cx="3659403" cy="507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 &lt;</m:t>
                      </m:r>
                      <m:d>
                        <m:dPr>
                          <m:ctrlPr>
                            <a:rPr lang="en-US" altLang="zh-CN" sz="1800" b="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altLang="zh-CN" sz="1800" b="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1800" b="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&gt;&lt;</m:t>
                      </m:r>
                      <m:d>
                        <m:dPr>
                          <m:ctrlPr>
                            <a:rPr lang="en-US" altLang="zh-CN" sz="1800" b="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𝑐</m:t>
                          </m:r>
                          <m:r>
                            <a:rPr lang="en-US" altLang="zh-CN" sz="1800" b="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a:rPr lang="en-US" altLang="zh-CN" sz="1800" b="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altLang="zh-CN" sz="1800" b="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1800" b="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&gt;∗</m:t>
                      </m:r>
                    </m:oMath>
                  </m:oMathPara>
                </a14:m>
                <a:endParaRPr lang="zh-CN" altLang="en-US" sz="1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E231E396-C8BF-4B4F-9061-BD610E216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2517" y="4173000"/>
                <a:ext cx="3659403" cy="5079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5F5E7890-A3A7-4029-855B-61CD05CC2F5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2517" y="4680960"/>
                <a:ext cx="3659403" cy="507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&gt;&lt;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𝑒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&gt;∗</m:t>
                      </m:r>
                    </m:oMath>
                  </m:oMathPara>
                </a14:m>
                <a:endParaRPr lang="zh-CN" altLang="en-US" sz="1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5F5E7890-A3A7-4029-855B-61CD05CC2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2517" y="4680960"/>
                <a:ext cx="3659403" cy="5079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E2846910-F4DE-4C21-81B4-BC2B3B15F6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2517" y="5188920"/>
                <a:ext cx="3659403" cy="507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𝑎𝑏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+&lt;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&gt;&lt;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𝑒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&gt;+∗</m:t>
                      </m:r>
                    </m:oMath>
                  </m:oMathPara>
                </a14:m>
                <a:endParaRPr lang="zh-CN" altLang="en-US" sz="1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E2846910-F4DE-4C21-81B4-BC2B3B15F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2517" y="5188920"/>
                <a:ext cx="3659403" cy="5079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F4BCA135-5EF9-4225-A014-06E8AC68963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2517" y="5696880"/>
                <a:ext cx="3659403" cy="507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𝑎𝑏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𝑐𝑑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𝑒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∗</m:t>
                      </m:r>
                    </m:oMath>
                  </m:oMathPara>
                </a14:m>
                <a:endParaRPr lang="zh-CN" altLang="en-US" sz="1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F4BCA135-5EF9-4225-A014-06E8AC689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2517" y="5696880"/>
                <a:ext cx="3659403" cy="5079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8">
            <a:extLst>
              <a:ext uri="{FF2B5EF4-FFF2-40B4-BE49-F238E27FC236}">
                <a16:creationId xmlns:a16="http://schemas.microsoft.com/office/drawing/2014/main" id="{B2830DF7-BF3D-4845-AB11-0F0F430185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6773" y="1142296"/>
            <a:ext cx="3398791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1.3】</a:t>
            </a:r>
            <a:endParaRPr lang="zh-CN" altLang="en-US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1B6E4668-6CB4-4E47-862E-783F53E776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12797" y="1641728"/>
                <a:ext cx="3573965" cy="507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&lt;</m:t>
                      </m:r>
                      <m:d>
                        <m:dPr>
                          <m:ctrlP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^(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)^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𝑒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&gt;</m:t>
                      </m:r>
                    </m:oMath>
                  </m:oMathPara>
                </a14:m>
                <a:endParaRPr lang="zh-CN" altLang="en-US" sz="1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1B6E4668-6CB4-4E47-862E-783F53E77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12797" y="1641728"/>
                <a:ext cx="3573965" cy="5079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8">
                <a:extLst>
                  <a:ext uri="{FF2B5EF4-FFF2-40B4-BE49-F238E27FC236}">
                    <a16:creationId xmlns:a16="http://schemas.microsoft.com/office/drawing/2014/main" id="{8CF2DE76-7291-44AE-A89D-92DCEAD62C5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82359" y="2149688"/>
                <a:ext cx="3659403" cy="5078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 &lt;</m:t>
                      </m:r>
                      <m:d>
                        <m:dPr>
                          <m:ctrlPr>
                            <a:rPr lang="en-US" altLang="zh-CN" sz="1800" b="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altLang="zh-CN" sz="1800" b="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1800" b="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&gt;&lt;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)^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𝑒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&gt;</m:t>
                      </m:r>
                      <m:r>
                        <a:rPr lang="en-US" altLang="zh-CN" sz="1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^</m:t>
                      </m:r>
                    </m:oMath>
                  </m:oMathPara>
                </a14:m>
                <a:endParaRPr lang="zh-CN" altLang="en-US" sz="1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6" name="TextBox 8">
                <a:extLst>
                  <a:ext uri="{FF2B5EF4-FFF2-40B4-BE49-F238E27FC236}">
                    <a16:creationId xmlns:a16="http://schemas.microsoft.com/office/drawing/2014/main" id="{8CF2DE76-7291-44AE-A89D-92DCEAD62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82359" y="2149688"/>
                <a:ext cx="3659403" cy="5078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35CC730A-F812-4432-93F5-2D623C33BC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82359" y="2657519"/>
                <a:ext cx="3659403" cy="5078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 &lt;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&gt;&lt;</m:t>
                      </m:r>
                      <m:d>
                        <m:dPr>
                          <m:ctrlPr>
                            <a:rPr lang="en-US" altLang="zh-CN" sz="1800" b="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𝑐</m:t>
                          </m:r>
                          <m:r>
                            <a:rPr lang="en-US" altLang="zh-CN" sz="1800" b="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a:rPr lang="en-US" altLang="zh-CN" sz="1800" b="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&gt;&lt;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𝑒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&gt;^</m:t>
                      </m:r>
                      <m:r>
                        <a:rPr lang="en-US" altLang="zh-CN" sz="1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^</m:t>
                      </m:r>
                    </m:oMath>
                  </m:oMathPara>
                </a14:m>
                <a:endParaRPr lang="zh-CN" altLang="en-US" sz="1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35CC730A-F812-4432-93F5-2D623C33B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82359" y="2657519"/>
                <a:ext cx="3659403" cy="5078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8">
                <a:extLst>
                  <a:ext uri="{FF2B5EF4-FFF2-40B4-BE49-F238E27FC236}">
                    <a16:creationId xmlns:a16="http://schemas.microsoft.com/office/drawing/2014/main" id="{6C50E4DC-ADB4-4568-BBCF-311BBF7E52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82359" y="3165350"/>
                <a:ext cx="3659403" cy="5078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𝑎𝑏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𝑐𝑑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𝑒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^</m:t>
                      </m:r>
                      <m:r>
                        <a:rPr lang="en-US" altLang="zh-CN" sz="1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^</m:t>
                      </m:r>
                    </m:oMath>
                  </m:oMathPara>
                </a14:m>
                <a:endParaRPr lang="zh-CN" altLang="en-US" sz="1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8" name="TextBox 8">
                <a:extLst>
                  <a:ext uri="{FF2B5EF4-FFF2-40B4-BE49-F238E27FC236}">
                    <a16:creationId xmlns:a16="http://schemas.microsoft.com/office/drawing/2014/main" id="{6C50E4DC-ADB4-4568-BBCF-311BBF7E5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82359" y="3165350"/>
                <a:ext cx="3659403" cy="5078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8">
            <a:extLst>
              <a:ext uri="{FF2B5EF4-FFF2-40B4-BE49-F238E27FC236}">
                <a16:creationId xmlns:a16="http://schemas.microsoft.com/office/drawing/2014/main" id="{9665E9AA-C60D-449A-8A4B-477AAFDB2F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6773" y="3673181"/>
            <a:ext cx="3073367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1.4】</a:t>
            </a:r>
            <a:endParaRPr lang="zh-CN" altLang="en-US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8">
                <a:extLst>
                  <a:ext uri="{FF2B5EF4-FFF2-40B4-BE49-F238E27FC236}">
                    <a16:creationId xmlns:a16="http://schemas.microsoft.com/office/drawing/2014/main" id="{13555099-74FD-4793-BF39-E34D8AE2CB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12797" y="4172613"/>
                <a:ext cx="4273477" cy="507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≤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∧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&gt;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∨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≠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𝑒</m:t>
                      </m:r>
                      <m:r>
                        <a:rPr lang="en-US" altLang="zh-CN" sz="1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&gt;</m:t>
                      </m:r>
                    </m:oMath>
                  </m:oMathPara>
                </a14:m>
                <a:endParaRPr lang="zh-CN" altLang="en-US" sz="1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8" name="TextBox 8">
                <a:extLst>
                  <a:ext uri="{FF2B5EF4-FFF2-40B4-BE49-F238E27FC236}">
                    <a16:creationId xmlns:a16="http://schemas.microsoft.com/office/drawing/2014/main" id="{13555099-74FD-4793-BF39-E34D8AE2C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12797" y="4172613"/>
                <a:ext cx="4273477" cy="5079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8">
                <a:extLst>
                  <a:ext uri="{FF2B5EF4-FFF2-40B4-BE49-F238E27FC236}">
                    <a16:creationId xmlns:a16="http://schemas.microsoft.com/office/drawing/2014/main" id="{975F135F-962D-4A64-A4FC-A4F1F5FD20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82359" y="4680573"/>
                <a:ext cx="4375636" cy="507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 </m:t>
                      </m:r>
                      <m:r>
                        <a:rPr lang="en-US" altLang="zh-CN" sz="1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≤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∧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&gt;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altLang="zh-CN" sz="1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&gt;&lt;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≠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𝑒</m:t>
                      </m:r>
                      <m:r>
                        <a:rPr lang="en-US" altLang="zh-CN" sz="1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&gt;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∨</m:t>
                      </m:r>
                    </m:oMath>
                  </m:oMathPara>
                </a14:m>
                <a:endParaRPr lang="zh-CN" altLang="en-US" sz="1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9" name="TextBox 8">
                <a:extLst>
                  <a:ext uri="{FF2B5EF4-FFF2-40B4-BE49-F238E27FC236}">
                    <a16:creationId xmlns:a16="http://schemas.microsoft.com/office/drawing/2014/main" id="{975F135F-962D-4A64-A4FC-A4F1F5FD2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82359" y="4680573"/>
                <a:ext cx="4375636" cy="50796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7C49E202-ED7C-4604-B662-95D8D672522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82359" y="5188533"/>
                <a:ext cx="4896544" cy="5078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b="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≤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altLang="zh-CN" sz="1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&gt;&lt;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&gt;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altLang="zh-CN" sz="1800" b="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&gt;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∧</m:t>
                      </m:r>
                      <m:r>
                        <a:rPr lang="en-US" altLang="zh-CN" sz="1800" b="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zh-CN" sz="1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&gt;&lt;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𝑒</m:t>
                      </m:r>
                      <m:r>
                        <a:rPr lang="en-US" altLang="zh-CN" sz="1800" b="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&gt;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≠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∨</m:t>
                      </m:r>
                    </m:oMath>
                  </m:oMathPara>
                </a14:m>
                <a:endParaRPr lang="zh-CN" altLang="en-US" sz="1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7C49E202-ED7C-4604-B662-95D8D6725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82359" y="5188533"/>
                <a:ext cx="4896544" cy="5078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488D9357-2A1E-40E6-BC53-DF05DCD098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82359" y="5696364"/>
                <a:ext cx="4896544" cy="5078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b="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sz="1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&gt;&lt;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altLang="zh-CN" sz="1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&gt;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≤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𝑎𝑑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&gt;∧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𝑎𝑏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𝑒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≠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∨</m:t>
                      </m:r>
                    </m:oMath>
                  </m:oMathPara>
                </a14:m>
                <a:endParaRPr lang="zh-CN" altLang="en-US" sz="1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488D9357-2A1E-40E6-BC53-DF05DCD09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82359" y="5696364"/>
                <a:ext cx="4896544" cy="5078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8">
                <a:extLst>
                  <a:ext uri="{FF2B5EF4-FFF2-40B4-BE49-F238E27FC236}">
                    <a16:creationId xmlns:a16="http://schemas.microsoft.com/office/drawing/2014/main" id="{FE493DD1-2C7B-491A-B30D-A054BD6059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82359" y="6204195"/>
                <a:ext cx="4896544" cy="5078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𝑎𝑏𝑐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+≤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𝑎𝑑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&gt;∧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𝑎𝑏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𝑒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≠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∨</m:t>
                      </m:r>
                    </m:oMath>
                  </m:oMathPara>
                </a14:m>
                <a:endParaRPr lang="zh-CN" altLang="en-US" sz="1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2" name="TextBox 8">
                <a:extLst>
                  <a:ext uri="{FF2B5EF4-FFF2-40B4-BE49-F238E27FC236}">
                    <a16:creationId xmlns:a16="http://schemas.microsoft.com/office/drawing/2014/main" id="{FE493DD1-2C7B-491A-B30D-A054BD605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82359" y="6204195"/>
                <a:ext cx="4896544" cy="5078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739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  <p:bldP spid="25" grpId="0"/>
      <p:bldP spid="26" grpId="0"/>
      <p:bldP spid="33" grpId="0"/>
      <p:bldP spid="35" grpId="0"/>
      <p:bldP spid="36" grpId="0"/>
      <p:bldP spid="37" grpId="0"/>
      <p:bldP spid="38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96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542" y="620688"/>
            <a:ext cx="3960440" cy="6211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编译器的基本概念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语言的分类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程序设计语言分类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编译程序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编译原理与技术的特点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编译程序的生成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高级程序设计语言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高级语言分类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数据类型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目标语言模型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1.3.1 CPU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架构和指令集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寄存器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汇编程序结构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汇编指令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寻址方式及记号约定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2EA4AE6B-5D03-412C-83F6-B50409B45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3934" y="622534"/>
            <a:ext cx="3960440" cy="5861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传送指令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1.3.7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基本运算指令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1.3.8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转移指令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1.3.9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栈操作指令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1.3.10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浮点指令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中间语言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后缀式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1.4.2 </a:t>
            </a:r>
            <a:r>
              <a:rPr lang="zh-CN" altLang="en-US" sz="16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图表示法</a:t>
            </a:r>
            <a:endParaRPr lang="en-US" altLang="zh-CN" sz="16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三地址码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编译器组成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编译器框架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编译前端与后端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数学基础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数理逻辑和记号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集合论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图论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9242D6-E2F0-4232-9A96-ED6FD5768F7F}"/>
              </a:ext>
            </a:extLst>
          </p:cNvPr>
          <p:cNvSpPr txBox="1"/>
          <p:nvPr/>
        </p:nvSpPr>
        <p:spPr>
          <a:xfrm>
            <a:off x="107504" y="35913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 编译器概述</a:t>
            </a:r>
          </a:p>
        </p:txBody>
      </p:sp>
    </p:spTree>
    <p:extLst>
      <p:ext uri="{BB962C8B-B14F-4D97-AF65-F5344CB8AC3E}">
        <p14:creationId xmlns:p14="http://schemas.microsoft.com/office/powerpoint/2010/main" val="101010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1.4.2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图表示法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97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图表示法</a:t>
            </a:r>
          </a:p>
        </p:txBody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id="{95CDE4C1-5E0A-47B2-907C-DF8E26E72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8856984" cy="1816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抽象语法树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Abstract Syntax Tree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）：是将操作符作为内部结点，操作数作为叶结点构成的树型数据结构。</a:t>
            </a: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，即无循环有向图（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Directed Acyclic Graph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）。</a:t>
            </a: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可以识别公共子表达式，在代码优化部分介绍。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37371A-0BDD-417F-92B4-D73BAA700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3573016"/>
            <a:ext cx="6229396" cy="256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3087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98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542" y="620688"/>
            <a:ext cx="3960440" cy="6211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编译器的基本概念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语言的分类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程序设计语言分类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编译程序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编译原理与技术的特点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编译程序的生成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高级程序设计语言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高级语言分类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数据类型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目标语言模型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1.3.1 CPU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架构和指令集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寄存器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汇编程序结构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汇编指令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寻址方式及记号约定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2EA4AE6B-5D03-412C-83F6-B50409B45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3934" y="622534"/>
            <a:ext cx="3960440" cy="5861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传送指令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1.3.7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基本运算指令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1.3.8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转移指令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1.3.9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栈操作指令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1.3.10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浮点指令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中间语言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后缀式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图表示法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1.4.3 </a:t>
            </a:r>
            <a:r>
              <a:rPr lang="zh-CN" altLang="en-US" sz="16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三地址码</a:t>
            </a:r>
            <a:endParaRPr lang="en-US" altLang="zh-CN" sz="16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编译器组成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编译器框架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编译前端与后端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数学基础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数理逻辑和记号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集合论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图论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9242D6-E2F0-4232-9A96-ED6FD5768F7F}"/>
              </a:ext>
            </a:extLst>
          </p:cNvPr>
          <p:cNvSpPr txBox="1"/>
          <p:nvPr/>
        </p:nvSpPr>
        <p:spPr>
          <a:xfrm>
            <a:off x="107504" y="35913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 编译器概述</a:t>
            </a:r>
          </a:p>
        </p:txBody>
      </p:sp>
    </p:spTree>
    <p:extLst>
      <p:ext uri="{BB962C8B-B14F-4D97-AF65-F5344CB8AC3E}">
        <p14:creationId xmlns:p14="http://schemas.microsoft.com/office/powerpoint/2010/main" val="377646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1.4.3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三地址代码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99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三地址代码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95CDE4C1-5E0A-47B2-907C-DF8E26E722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142296"/>
                <a:ext cx="8856984" cy="14927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三地址代码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：由以下一般形式的语句构成的序列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𝑜𝑝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为名字、常数或编译产生的临时变量；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𝑜𝑝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代表运算符号。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95CDE4C1-5E0A-47B2-907C-DF8E26E72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142296"/>
                <a:ext cx="8856984" cy="1492781"/>
              </a:xfrm>
              <a:prstGeom prst="rect">
                <a:avLst/>
              </a:prstGeom>
              <a:blipFill>
                <a:blip r:embed="rId3"/>
                <a:stretch>
                  <a:fillRect l="-619" b="-244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72EE68A6-4BFD-4327-8938-DD372B13C2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2635077"/>
                <a:ext cx="8856984" cy="18536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可以翻译成如下语句序列：</a:t>
                </a: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$1=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𝑧</m:t>
                      </m:r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$2=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+$1</m:t>
                      </m:r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$1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$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为编译时产生的临时变量。</a:t>
                </a:r>
              </a:p>
            </p:txBody>
          </p:sp>
        </mc:Choice>
        <mc:Fallback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72EE68A6-4BFD-4327-8938-DD372B13C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2635077"/>
                <a:ext cx="8856984" cy="1853649"/>
              </a:xfrm>
              <a:prstGeom prst="rect">
                <a:avLst/>
              </a:prstGeom>
              <a:blipFill>
                <a:blip r:embed="rId4"/>
                <a:stretch>
                  <a:fillRect l="-688" b="-493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3793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21196</TotalTime>
  <Words>11703</Words>
  <Application>Microsoft Office PowerPoint</Application>
  <PresentationFormat>全屏显示(4:3)</PresentationFormat>
  <Paragraphs>2155</Paragraphs>
  <Slides>136</Slides>
  <Notes>136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136</vt:i4>
      </vt:variant>
    </vt:vector>
  </HeadingPairs>
  <TitlesOfParts>
    <vt:vector size="149" baseType="lpstr">
      <vt:lpstr>Hei</vt:lpstr>
      <vt:lpstr>等线</vt:lpstr>
      <vt:lpstr>等线 Light</vt:lpstr>
      <vt:lpstr>黑体</vt:lpstr>
      <vt:lpstr>宋体</vt:lpstr>
      <vt:lpstr>微软雅黑</vt:lpstr>
      <vt:lpstr>Arial</vt:lpstr>
      <vt:lpstr>Calibri</vt:lpstr>
      <vt:lpstr>Cambria Math</vt:lpstr>
      <vt:lpstr>Times New Roman</vt:lpstr>
      <vt:lpstr>Vladimir Script</vt:lpstr>
      <vt:lpstr>Wingdings</vt:lpstr>
      <vt:lpstr>自定义设计方案</vt:lpstr>
      <vt:lpstr>第一章 编译器概述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The End                        谢谢</vt:lpstr>
    </vt:vector>
  </TitlesOfParts>
  <Company>DADI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lsk</dc:creator>
  <cp:keywords>计算机学院</cp:keywords>
  <cp:lastModifiedBy>Yanwei Zheng</cp:lastModifiedBy>
  <cp:revision>2675</cp:revision>
  <dcterms:created xsi:type="dcterms:W3CDTF">2013-05-22T02:15:00Z</dcterms:created>
  <dcterms:modified xsi:type="dcterms:W3CDTF">2024-02-26T05:32:02Z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2052-11.1.0.7989</vt:lpwstr>
  </property>
</Properties>
</file>